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775D7481.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A23C3F-F83F-77F3-DB46-E3A4DB2A16B7}" name="Connor OLoughlin" initials="CO" userId="cd2dd71d79f43c4e" providerId="Windows Live"/>
  <p188:author id="{E2684BD8-D7E4-5C95-D08E-C50970774228}" name="Tristy Vick-Majors" initials="TV" userId="696d8bfd786e8e9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58"/>
  </p:normalViewPr>
  <p:slideViewPr>
    <p:cSldViewPr snapToGrid="0">
      <p:cViewPr>
        <p:scale>
          <a:sx n="40" d="100"/>
          <a:sy n="40" d="100"/>
        </p:scale>
        <p:origin x="-1860" y="-10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modernComment_100_775D7481.xml><?xml version="1.0" encoding="utf-8"?>
<p188:cmLst xmlns:a="http://schemas.openxmlformats.org/drawingml/2006/main" xmlns:r="http://schemas.openxmlformats.org/officeDocument/2006/relationships" xmlns:p188="http://schemas.microsoft.com/office/powerpoint/2018/8/main">
  <p188:cm id="{4B67A29A-1772-E944-B132-AE0E1651D728}" authorId="{E2684BD8-D7E4-5C95-D08E-C50970774228}" created="2025-05-22T09:27:40.679">
    <ac:txMkLst xmlns:ac="http://schemas.microsoft.com/office/drawing/2013/main/command">
      <pc:docMk xmlns:pc="http://schemas.microsoft.com/office/powerpoint/2013/main/command"/>
      <pc:sldMk xmlns:pc="http://schemas.microsoft.com/office/powerpoint/2013/main/command" cId="2002613377" sldId="256"/>
      <ac:spMk id="19" creationId="{1E0103E1-FA64-549E-4558-4A998588383C}"/>
      <ac:txMk cp="11" len="61">
        <ac:context len="365" hash="2755870225"/>
      </ac:txMk>
    </ac:txMkLst>
    <p188:pos x="14135386" y="2217176"/>
    <p188:replyLst>
      <p188:reply id="{5FBAAC6A-9BA6-43B8-B85A-B1FA4A140989}" authorId="{29A23C3F-F83F-77F3-DB46-E3A4DB2A16B7}" created="2025-05-23T00:53:18.707">
        <p188:txBody>
          <a:bodyPr/>
          <a:lstStyle/>
          <a:p>
            <a:r>
              <a:rPr lang="en-US"/>
              <a:t>Just to explain my thinking here, I am thinking that winter for each lake will generally be lower compared to other seasons, with more severe winters showing even more depressed levels of activity. Then I was theorizing that oligotrophic lakes would already be subjected to low nutrient conditions and relatively lower temperatures (since Lake Erie and Ontario are shallower in respect to Superior or Huron), so the bacterial communities may already be resilient to depleted nutrients and cold waters. I think the communities themselves change more drastically in response to seasonal conditions, rather than the reproductive and metabolic activities. In contrast, eutrophic lakes and their bacterial communities may not be as resilient to changes in nutrient concentration, DOM concentration, and DOM quality.</a:t>
            </a:r>
          </a:p>
        </p188:txBody>
      </p188:reply>
    </p188:replyLst>
    <p188:txBody>
      <a:bodyPr/>
      <a:lstStyle/>
      <a:p>
        <a:r>
          <a:rPr lang="en-US"/>
          <a:t>This needs to be more specific. Vary how?</a:t>
        </a:r>
      </a:p>
    </p188:txBody>
  </p188:cm>
  <p188:cm id="{D86C7F3B-906B-9E45-8093-F54CA1BF89FA}" authorId="{E2684BD8-D7E4-5C95-D08E-C50970774228}" created="2025-05-22T09:29:48.089">
    <ac:txMkLst xmlns:ac="http://schemas.microsoft.com/office/drawing/2013/main/command">
      <pc:docMk xmlns:pc="http://schemas.microsoft.com/office/powerpoint/2013/main/command"/>
      <pc:sldMk xmlns:pc="http://schemas.microsoft.com/office/powerpoint/2013/main/command" cId="2002613377" sldId="256"/>
      <ac:spMk id="19" creationId="{1E0103E1-FA64-549E-4558-4A998588383C}"/>
      <ac:txMk cp="183" len="17">
        <ac:context len="365" hash="2755870225"/>
      </ac:txMk>
    </ac:txMkLst>
    <p188:pos x="8714300" y="3229547"/>
    <p188:replyLst>
      <p188:reply id="{02D96B23-4A78-4D96-B28C-95DB19CB85BD}" authorId="{29A23C3F-F83F-77F3-DB46-E3A4DB2A16B7}" created="2025-05-22T22:31:21.625">
        <p188:txBody>
          <a:bodyPr/>
          <a:lstStyle/>
          <a:p>
            <a:r>
              <a:rPr lang="en-US"/>
              <a:t>Changed would to will. Also I was wondering, I have data on Chla concentration but not NPP (I used data that was uploaded into the MISG Google Drive), should I remove primary production?</a:t>
            </a:r>
          </a:p>
        </p188:txBody>
      </p188:reply>
    </p188:replyLst>
    <p188:txBody>
      <a:bodyPr/>
      <a:lstStyle/>
      <a:p>
        <a:r>
          <a:rPr lang="en-US"/>
          <a:t>It would be better to hypothesize a specific relationship. However, you could talk me into this being ok. Don’t use “would” in your hypotheses - it implies that there should also be an “if” - that is x would be true if y occurs, which is not what you are saying. You’re just hypothesizing that activity is modulated by…
Same goes for first hypothesis.</a:t>
        </a:r>
      </a:p>
    </p188:txBody>
  </p188:cm>
  <p188:cm id="{5D2F8C91-B14E-444A-A1F0-9A7AF50683B8}" authorId="{E2684BD8-D7E4-5C95-D08E-C50970774228}" created="2025-05-22T09:30:28.937">
    <ac:txMkLst xmlns:ac="http://schemas.microsoft.com/office/drawing/2013/main/command">
      <pc:docMk xmlns:pc="http://schemas.microsoft.com/office/powerpoint/2013/main/command"/>
      <pc:sldMk xmlns:pc="http://schemas.microsoft.com/office/powerpoint/2013/main/command" cId="2002613377" sldId="256"/>
      <ac:spMk id="19" creationId="{1E0103E1-FA64-549E-4558-4A998588383C}"/>
      <ac:txMk cp="305" len="12">
        <ac:context len="365" hash="2755870225"/>
      </ac:txMk>
    </ac:txMkLst>
    <p188:pos x="11686100" y="5221633"/>
    <p188:replyLst>
      <p188:reply id="{9C7311D3-C355-4A24-B1B6-74A3AE5E1B6E}" authorId="{29A23C3F-F83F-77F3-DB46-E3A4DB2A16B7}" created="2025-05-22T22:29:21.458">
        <p188:txBody>
          <a:bodyPr/>
          <a:lstStyle/>
          <a:p>
            <a:r>
              <a:rPr lang="en-US"/>
              <a:t>Fixed this</a:t>
            </a:r>
          </a:p>
        </p188:txBody>
      </p188:reply>
    </p188:replyLst>
    <p188:txBody>
      <a:bodyPr/>
      <a:lstStyle/>
      <a:p>
        <a:r>
          <a:rPr lang="en-US"/>
          <a:t>Change to “quality and”. You don’t need the extra words and comma .</a:t>
        </a:r>
      </a:p>
    </p188:txBody>
  </p188:cm>
  <p188:cm id="{656605F0-B7C1-EE47-8D72-A8EEC2EA6AE0}" authorId="{E2684BD8-D7E4-5C95-D08E-C50970774228}" created="2025-05-22T09:31:01.836">
    <ac:txMkLst xmlns:ac="http://schemas.microsoft.com/office/drawing/2013/main/command">
      <pc:docMk xmlns:pc="http://schemas.microsoft.com/office/powerpoint/2013/main/command"/>
      <pc:sldMk xmlns:pc="http://schemas.microsoft.com/office/powerpoint/2013/main/command" cId="2002613377" sldId="256"/>
      <ac:spMk id="20" creationId="{3AF5CC21-ABF3-96FB-3604-303FED867627}"/>
      <ac:txMk cp="107" len="14">
        <ac:context len="302" hash="200178557"/>
      </ac:txMk>
    </ac:txMkLst>
    <p188:pos x="4860758" y="4223084"/>
    <p188:replyLst>
      <p188:reply id="{EF18C783-9BBA-48BE-A2C2-768B441A6E8E}" authorId="{29A23C3F-F83F-77F3-DB46-E3A4DB2A16B7}" created="2025-05-23T00:41:22.668">
        <p188:txBody>
          <a:bodyPr/>
          <a:lstStyle/>
          <a:p>
            <a:r>
              <a:rPr lang="en-US"/>
              <a:t>Added “Dissolved”.</a:t>
            </a:r>
          </a:p>
        </p188:txBody>
      </p188:reply>
    </p188:replyLst>
    <p188:txBody>
      <a:bodyPr/>
      <a:lstStyle/>
      <a:p>
        <a:r>
          <a:rPr lang="en-US"/>
          <a:t>What kind of OM? Dissolved? Particulate? Total? Be specific.</a:t>
        </a:r>
      </a:p>
    </p188:txBody>
  </p188:cm>
  <p188:cm id="{8714ABF2-95CB-3B4D-BA1B-D5A11D8A8A81}" authorId="{E2684BD8-D7E4-5C95-D08E-C50970774228}" created="2025-05-22T09:31:16.802">
    <ac:txMkLst xmlns:ac="http://schemas.microsoft.com/office/drawing/2013/main/command">
      <pc:docMk xmlns:pc="http://schemas.microsoft.com/office/powerpoint/2013/main/command"/>
      <pc:sldMk xmlns:pc="http://schemas.microsoft.com/office/powerpoint/2013/main/command" cId="2002613377" sldId="256"/>
      <ac:spMk id="20" creationId="{3AF5CC21-ABF3-96FB-3604-303FED867627}"/>
      <ac:txMk cp="252" len="33">
        <ac:context len="302" hash="200178557"/>
      </ac:txMk>
    </ac:txMkLst>
    <p188:pos x="13678187" y="6247827"/>
    <p188:replyLst>
      <p188:reply id="{28579BC3-CD75-4866-B91E-00F1CF9A5488}" authorId="{29A23C3F-F83F-77F3-DB46-E3A4DB2A16B7}" created="2025-05-23T00:43:06.916">
        <p188:txBody>
          <a:bodyPr/>
          <a:lstStyle/>
          <a:p>
            <a:r>
              <a:rPr lang="en-US"/>
              <a:t>I put dissolved since I am assuming the nutrient data that Nicole has generated (Nox, NH4, and P) are from the dissolved nutrients mentioned in the Winter Grab protocol.</a:t>
            </a:r>
          </a:p>
        </p188:txBody>
      </p188:reply>
    </p188:replyLst>
    <p188:txBody>
      <a:bodyPr/>
      <a:lstStyle/>
      <a:p>
        <a:r>
          <a:rPr lang="en-US"/>
          <a:t>Same as above - what kind? </a:t>
        </a:r>
      </a:p>
    </p188:txBody>
  </p188:cm>
  <p188:cm id="{341042D4-7599-354E-8CB6-18C0E51A0437}" authorId="{E2684BD8-D7E4-5C95-D08E-C50970774228}" created="2025-05-22T09:32:01.966">
    <ac:txMkLst xmlns:ac="http://schemas.microsoft.com/office/drawing/2013/main/command">
      <pc:docMk xmlns:pc="http://schemas.microsoft.com/office/powerpoint/2013/main/command"/>
      <pc:sldMk xmlns:pc="http://schemas.microsoft.com/office/powerpoint/2013/main/command" cId="2002613377" sldId="256"/>
      <ac:spMk id="21" creationId="{0658F4CA-6F8E-70EA-CDA8-99A67A087359}"/>
      <ac:txMk cp="8" len="31">
        <ac:context len="167" hash="2606508162"/>
      </ac:txMk>
    </ac:txMkLst>
    <p188:pos x="10132308" y="1202948"/>
    <p188:replyLst>
      <p188:reply id="{77BA3EFD-0359-4FFC-AFE1-5581B7379DD1}" authorId="{29A23C3F-F83F-77F3-DB46-E3A4DB2A16B7}" created="2025-05-23T00:54:25.229">
        <p188:txBody>
          <a:bodyPr/>
          <a:lstStyle/>
          <a:p>
            <a:r>
              <a:rPr lang="en-US"/>
              <a:t>Is this better?</a:t>
            </a:r>
          </a:p>
        </p188:txBody>
      </p188:reply>
    </p188:replyLst>
    <p188:txBody>
      <a:bodyPr/>
      <a:lstStyle/>
      <a:p>
        <a:r>
          <a:rPr lang="en-US"/>
          <a:t>You should make this phrasing less convoluted.</a:t>
        </a:r>
      </a:p>
    </p188:txBody>
  </p188:cm>
  <p188:cm id="{354515EF-7C70-BC42-A77C-9BA9017A5F64}" authorId="{E2684BD8-D7E4-5C95-D08E-C50970774228}" created="2025-05-22T09:37:19.901">
    <ac:txMkLst xmlns:ac="http://schemas.microsoft.com/office/drawing/2013/main/command">
      <pc:docMk xmlns:pc="http://schemas.microsoft.com/office/powerpoint/2013/main/command"/>
      <pc:sldMk xmlns:pc="http://schemas.microsoft.com/office/powerpoint/2013/main/command" cId="2002613377" sldId="256"/>
      <ac:spMk id="23" creationId="{50B10A2C-EF73-A042-AC9A-ADD52B248016}"/>
      <ac:txMk cp="231" len="103">
        <ac:context len="336" hash="3422686041"/>
      </ac:txMk>
    </ac:txMkLst>
    <p188:pos x="12487779" y="1589899"/>
    <p188:txBody>
      <a:bodyPr/>
      <a:lstStyle/>
      <a:p>
        <a:r>
          <a:rPr lang="en-US"/>
          <a:t>Need to say what test you used for this, not just give a p value. It is also not clear what you were trying to predict, because what is plotted here is a relationship between leu and tdr, not a ratio. I know you were trying to model the ratio, but you’ve skipped providing info here that someone else would need to understand.
Should provide info on the relationship between leu and tdr for each plot - linear regression? Something? You’d probably need a type II regression, as there is not clearly a predictor variable.
Check proper way to write p value.</a:t>
        </a:r>
      </a:p>
    </p188:txBody>
  </p188:cm>
  <p188:cm id="{0C1F8D4B-7016-0A43-AE81-13BD2C552718}" authorId="{E2684BD8-D7E4-5C95-D08E-C50970774228}" created="2025-05-22T09:37:52.916">
    <ac:txMkLst xmlns:ac="http://schemas.microsoft.com/office/drawing/2013/main/command">
      <pc:docMk xmlns:pc="http://schemas.microsoft.com/office/powerpoint/2013/main/command"/>
      <pc:sldMk xmlns:pc="http://schemas.microsoft.com/office/powerpoint/2013/main/command" cId="2002613377" sldId="256"/>
      <ac:spMk id="26" creationId="{12D1A0B1-C3B6-56E6-BFC1-004E223D9B70}"/>
      <ac:txMk cp="0" len="6">
        <ac:context len="19" hash="2259570603"/>
      </ac:txMk>
    </ac:txMkLst>
    <p188:pos x="7558840" y="717885"/>
    <p188:txBody>
      <a:bodyPr/>
      <a:lstStyle/>
      <a:p>
        <a:r>
          <a:rPr lang="en-US"/>
          <a:t>What kind of carbon? Inorganic, organic, dissolved, particulate, total, etc. need to be clear.</a:t>
        </a:r>
      </a:p>
    </p188:txBody>
  </p188:cm>
  <p188:cm id="{9363B3CC-55BC-0245-89C8-EDE8D6D2E50C}" authorId="{E2684BD8-D7E4-5C95-D08E-C50970774228}" created="2025-05-22T09:38:08.182">
    <ac:txMkLst xmlns:ac="http://schemas.microsoft.com/office/drawing/2013/main/command">
      <pc:docMk xmlns:pc="http://schemas.microsoft.com/office/powerpoint/2013/main/command"/>
      <pc:sldMk xmlns:pc="http://schemas.microsoft.com/office/powerpoint/2013/main/command" cId="2002613377" sldId="256"/>
      <ac:spMk id="27" creationId="{7B56C86F-A9F0-B794-1A6A-CA082BEAE661}"/>
      <ac:txMk cp="17">
        <ac:context len="208" hash="2953873274"/>
      </ac:txMk>
    </ac:txMkLst>
    <p188:pos x="2621167" y="716034"/>
    <p188:replyLst>
      <p188:reply id="{C3276E1E-7245-4341-BB08-C545291C7E84}" authorId="{29A23C3F-F83F-77F3-DB46-E3A4DB2A16B7}" created="2025-05-22T23:33:56.968">
        <p188:txBody>
          <a:bodyPr/>
          <a:lstStyle/>
          <a:p>
            <a:r>
              <a:rPr lang="en-US"/>
              <a:t>Yes, I referred back to some papers and it is capitalized.</a:t>
            </a:r>
          </a:p>
        </p188:txBody>
      </p188:reply>
    </p188:replyLst>
    <p188:txBody>
      <a:bodyPr/>
      <a:lstStyle/>
      <a:p>
        <a:r>
          <a:rPr lang="en-US"/>
          <a:t>Should be capitalized, no? Check the literature.</a:t>
        </a:r>
      </a:p>
    </p188:txBody>
  </p188:cm>
  <p188:cm id="{12364FE9-27E5-8549-9317-21182B513A06}" authorId="{E2684BD8-D7E4-5C95-D08E-C50970774228}" created="2025-05-22T09:39:29.478">
    <ac:txMkLst xmlns:ac="http://schemas.microsoft.com/office/drawing/2013/main/command">
      <pc:docMk xmlns:pc="http://schemas.microsoft.com/office/powerpoint/2013/main/command"/>
      <pc:sldMk xmlns:pc="http://schemas.microsoft.com/office/powerpoint/2013/main/command" cId="2002613377" sldId="256"/>
      <ac:spMk id="27" creationId="{7B56C86F-A9F0-B794-1A6A-CA082BEAE661}"/>
      <ac:txMk cp="0" len="6">
        <ac:context len="208" hash="2953873274"/>
      </ac:txMk>
    </ac:txMkLst>
    <p188:pos x="1135267" y="716034"/>
    <p188:txBody>
      <a:bodyPr/>
      <a:lstStyle/>
      <a:p>
        <a:r>
          <a:rPr lang="en-US"/>
          <a:t>Figure captions should describe the figure - the way this is written, it’s more like a method. Think about phrasing and look at how figure captions are phrased in some good papers.</a:t>
        </a:r>
      </a:p>
    </p188:txBody>
  </p188:cm>
  <p188:cm id="{C217ECAA-4CCC-054C-9AF0-E2634AB3B5D9}" authorId="{E2684BD8-D7E4-5C95-D08E-C50970774228}" created="2025-05-22T09:40:39.362">
    <ac:txMkLst xmlns:ac="http://schemas.microsoft.com/office/drawing/2013/main/command">
      <pc:docMk xmlns:pc="http://schemas.microsoft.com/office/powerpoint/2013/main/command"/>
      <pc:sldMk xmlns:pc="http://schemas.microsoft.com/office/powerpoint/2013/main/command" cId="2002613377" sldId="256"/>
      <ac:spMk id="27" creationId="{7B56C86F-A9F0-B794-1A6A-CA082BEAE661}"/>
      <ac:txMk cp="17">
        <ac:context len="208" hash="2953873274"/>
      </ac:txMk>
    </ac:txMkLst>
    <p188:pos x="2674507" y="960418"/>
    <p188:txBody>
      <a:bodyPr/>
      <a:lstStyle/>
      <a:p>
        <a:r>
          <a:rPr lang="en-US"/>
          <a:t>Why choose HIX? Do other metrics give you different patterns or info? What can you conclude from this alone?</a:t>
        </a:r>
      </a:p>
    </p188:txBody>
  </p188:cm>
  <p188:cm id="{0CBA5261-6275-6E4E-956E-85D4B1F73BBB}" authorId="{E2684BD8-D7E4-5C95-D08E-C50970774228}" created="2025-05-22T09:41:26.794">
    <ac:txMkLst xmlns:ac="http://schemas.microsoft.com/office/drawing/2013/main/command">
      <pc:docMk xmlns:pc="http://schemas.microsoft.com/office/powerpoint/2013/main/command"/>
      <pc:sldMk xmlns:pc="http://schemas.microsoft.com/office/powerpoint/2013/main/command" cId="2002613377" sldId="256"/>
      <ac:spMk id="28" creationId="{3761291F-ACA8-DB04-5371-BDB9B9A829ED}"/>
      <ac:txMk cp="0" len="8">
        <ac:context len="60" hash="2939025698"/>
      </ac:txMk>
    </ac:txMkLst>
    <p188:pos x="4030237" y="956193"/>
    <p188:replyLst>
      <p188:reply id="{FFDF8026-DFA1-46CC-90A1-F016CFC3CCD5}" authorId="{29A23C3F-F83F-77F3-DB46-E3A4DB2A16B7}" created="2025-05-23T00:18:29.893">
        <p188:txBody>
          <a:bodyPr/>
          <a:lstStyle/>
          <a:p>
            <a:r>
              <a:rPr lang="en-US"/>
              <a:t>The P values in the caption of figure 2 were for an ANOVA that I had run. I should clarify this. 
</a:t>
            </a:r>
          </a:p>
        </p188:txBody>
      </p188:reply>
    </p188:replyLst>
    <p188:txBody>
      <a:bodyPr/>
      <a:lstStyle/>
      <a:p>
        <a:r>
          <a:rPr lang="en-US"/>
          <a:t>Is this what you’re referring to in the caption on Fig 2? </a:t>
        </a:r>
      </a:p>
    </p188:txBody>
  </p188:cm>
  <p188:cm id="{5F47C09B-8AAE-9847-836A-128559574F94}" authorId="{E2684BD8-D7E4-5C95-D08E-C50970774228}" created="2025-05-22T09:42:05.892">
    <ac:txMkLst xmlns:ac="http://schemas.microsoft.com/office/drawing/2013/main/command">
      <pc:docMk xmlns:pc="http://schemas.microsoft.com/office/powerpoint/2013/main/command"/>
      <pc:sldMk xmlns:pc="http://schemas.microsoft.com/office/powerpoint/2013/main/command" cId="2002613377" sldId="256"/>
      <ac:spMk id="28" creationId="{3761291F-ACA8-DB04-5371-BDB9B9A829ED}"/>
      <ac:txMk cp="9" len="9">
        <ac:context len="60" hash="2939025698"/>
      </ac:txMk>
    </ac:txMkLst>
    <p188:pos x="7792340" y="956193"/>
    <p188:replyLst>
      <p188:reply id="{7F19F8E9-1726-412C-A83B-A4F88CEE2ECC}" authorId="{29A23C3F-F83F-77F3-DB46-E3A4DB2A16B7}" created="2025-05-23T00:14:20.856">
        <p188:txBody>
          <a:bodyPr/>
          <a:lstStyle/>
          <a:p>
            <a:r>
              <a:rPr lang="en-US"/>
              <a:t>Moved this down.</a:t>
            </a:r>
          </a:p>
        </p188:txBody>
      </p188:reply>
    </p188:replyLst>
    <p188:txBody>
      <a:bodyPr/>
      <a:lstStyle/>
      <a:p>
        <a:r>
          <a:rPr lang="en-US"/>
          <a:t>Show this with Fig 2, not interrupted by DOM data.</a:t>
        </a:r>
      </a:p>
    </p188:txBody>
  </p188:cm>
  <p188:cm id="{D03A07D3-87FF-5044-A161-90E6A815A347}" authorId="{E2684BD8-D7E4-5C95-D08E-C50970774228}" created="2025-05-22T09:42:35.807">
    <ac:txMkLst xmlns:ac="http://schemas.microsoft.com/office/drawing/2013/main/command">
      <pc:docMk xmlns:pc="http://schemas.microsoft.com/office/powerpoint/2013/main/command"/>
      <pc:sldMk xmlns:pc="http://schemas.microsoft.com/office/powerpoint/2013/main/command" cId="2002613377" sldId="256"/>
      <ac:spMk id="26" creationId="{12D1A0B1-C3B6-56E6-BFC1-004E223D9B70}"/>
      <ac:txMk cp="0" len="6">
        <ac:context len="19" hash="2259570603"/>
      </ac:txMk>
    </ac:txMkLst>
    <p188:pos x="7609459" y="963902"/>
    <p188:replyLst>
      <p188:reply id="{B4070254-25C7-4B72-9A88-FC23D944A6FF}" authorId="{29A23C3F-F83F-77F3-DB46-E3A4DB2A16B7}" created="2025-05-23T00:14:09.525">
        <p188:txBody>
          <a:bodyPr/>
          <a:lstStyle/>
          <a:p>
            <a:r>
              <a:rPr lang="en-US"/>
              <a:t>I can do BIX as well. I do not have DOC data for winter 2025, so I was trying to find parameters that spanned the entire sampling effort. I will add an additional plot with whatever DOC data that I have.</a:t>
            </a:r>
          </a:p>
        </p188:txBody>
      </p188:reply>
    </p188:replyLst>
    <p188:txBody>
      <a:bodyPr/>
      <a:lstStyle/>
      <a:p>
        <a:r>
          <a:rPr lang="en-US"/>
          <a:t>Is this metric only giving you info on carbon? What is the difference between DOM and “carbon”?</a:t>
        </a:r>
      </a:p>
    </p188:txBody>
  </p188:cm>
  <p188:cm id="{9E9CDF45-641A-A94F-B07A-9B27CAC0E0AF}" authorId="{E2684BD8-D7E4-5C95-D08E-C50970774228}" created="2025-05-22T09:43:02.840">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104">
        <ac:context len="321" hash="3389395931"/>
      </ac:txMk>
    </ac:txMkLst>
    <p188:pos x="5974312" y="1420639"/>
    <p188:replyLst>
      <p188:reply id="{6626287C-523D-442E-B646-EA0652100AAF}" authorId="{29A23C3F-F83F-77F3-DB46-E3A4DB2A16B7}" created="2025-05-23T00:11:08.534">
        <p188:txBody>
          <a:bodyPr/>
          <a:lstStyle/>
          <a:p>
            <a:r>
              <a:rPr lang="en-US"/>
              <a:t>Funny Connor writing. I removed this. </a:t>
            </a:r>
          </a:p>
        </p188:txBody>
      </p188:reply>
    </p188:replyLst>
    <p188:txBody>
      <a:bodyPr/>
      <a:lstStyle/>
      <a:p>
        <a:r>
          <a:rPr lang="en-US"/>
          <a:t>? </a:t>
        </a:r>
      </a:p>
    </p188:txBody>
  </p188:cm>
  <p188:cm id="{51A08A9F-2B87-7C42-A372-05A24D992EA3}" authorId="{E2684BD8-D7E4-5C95-D08E-C50970774228}" created="2025-05-22T09:44:16.337">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140" len="63">
        <ac:context len="321" hash="3389395931"/>
      </ac:txMk>
    </ac:txMkLst>
    <p188:pos x="11643592" y="1420639"/>
    <p188:replyLst>
      <p188:reply id="{5B031D4B-F737-496F-BEC4-C3878182646C}" authorId="{29A23C3F-F83F-77F3-DB46-E3A4DB2A16B7}" created="2025-05-23T00:09:36.368">
        <p188:txBody>
          <a:bodyPr/>
          <a:lstStyle/>
          <a:p>
            <a:r>
              <a:rPr lang="en-US"/>
              <a:t>Typo. I meant to write predictor.</a:t>
            </a:r>
          </a:p>
        </p188:txBody>
      </p188:reply>
    </p188:replyLst>
    <p188:txBody>
      <a:bodyPr/>
      <a:lstStyle/>
      <a:p>
        <a:r>
          <a:rPr lang="en-US"/>
          <a:t>I’m not following. Usually you would choose the response variable and do model selection for predictors.</a:t>
        </a:r>
      </a:p>
    </p188:txBody>
  </p188:cm>
  <p188:cm id="{11212120-E9A0-FA4C-92E4-D0206C81BA6E}" authorId="{E2684BD8-D7E4-5C95-D08E-C50970774228}" created="2025-05-22T09:45:33.218">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7" len="2">
        <ac:context len="321" hash="3389395931"/>
      </ac:txMk>
    </ac:txMkLst>
    <p188:pos x="1480689" y="976502"/>
    <p188:txBody>
      <a:bodyPr/>
      <a:lstStyle/>
      <a:p>
        <a:r>
          <a:rPr lang="en-US"/>
          <a:t>Insert a sentence that describes the table, e.g. Results of xx model selection. You need to think about what the description should be.</a:t>
        </a:r>
      </a:p>
    </p188:txBody>
  </p188:cm>
  <p188:cm id="{F501CCF0-9769-AF41-9DE3-FFFDABD3408D}" authorId="{E2684BD8-D7E4-5C95-D08E-C50970774228}" created="2025-05-22T09:45:48.483">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56" len="36">
        <ac:context len="321" hash="3389395931"/>
      </ac:txMk>
    </ac:txMkLst>
    <p188:pos x="11434586" y="976502"/>
    <p188:replyLst>
      <p188:reply id="{1AAD49AC-2573-438C-B49B-4773AE8F37C2}" authorId="{29A23C3F-F83F-77F3-DB46-E3A4DB2A16B7}" created="2025-05-22T23:17:41.233">
        <p188:txBody>
          <a:bodyPr/>
          <a:lstStyle/>
          <a:p>
            <a:r>
              <a:rPr lang="en-US"/>
              <a:t>Added “linear regression”.</a:t>
            </a:r>
          </a:p>
        </p188:txBody>
      </p188:reply>
    </p188:replyLst>
    <p188:txBody>
      <a:bodyPr/>
      <a:lstStyle/>
      <a:p>
        <a:r>
          <a:rPr lang="en-US"/>
          <a:t>What kind of univariate models</a:t>
        </a:r>
      </a:p>
    </p188:txBody>
  </p188:cm>
  <p188:cm id="{DCC52F96-A2B5-2D4F-B7F8-76CC70AA3123}" authorId="{E2684BD8-D7E4-5C95-D08E-C50970774228}" created="2025-05-22T09:46:23.582">
    <ac:txMkLst xmlns:ac="http://schemas.microsoft.com/office/drawing/2013/main/command">
      <pc:docMk xmlns:pc="http://schemas.microsoft.com/office/powerpoint/2013/main/command"/>
      <pc:sldMk xmlns:pc="http://schemas.microsoft.com/office/powerpoint/2013/main/command" cId="2002613377" sldId="256"/>
      <ac:spMk id="29" creationId="{B33849DB-17CE-D7C2-69C3-313987C0B4CC}"/>
      <ac:txMk cp="206">
        <ac:context len="321" hash="3389395931"/>
      </ac:txMk>
    </ac:txMkLst>
    <p188:pos x="10206678" y="1838650"/>
    <p188:replyLst>
      <p188:reply id="{28523AC5-77B9-4FBC-9927-4F52900032A2}" authorId="{29A23C3F-F83F-77F3-DB46-E3A4DB2A16B7}" created="2025-05-22T23:17:02.220">
        <p188:txBody>
          <a:bodyPr/>
          <a:lstStyle/>
          <a:p>
            <a:r>
              <a:rPr lang="en-US"/>
              <a:t>Sounds good, I was unsure of this when writing.</a:t>
            </a:r>
          </a:p>
        </p188:txBody>
      </p188:reply>
    </p188:replyLst>
    <p188:txBody>
      <a:bodyPr/>
      <a:lstStyle/>
      <a:p>
        <a:r>
          <a:rPr lang="en-US"/>
          <a:t>I do not think you can capitalize this even at the beginning of a sentence. </a:t>
        </a:r>
      </a:p>
    </p188:txBody>
  </p188:cm>
  <p188:cm id="{2D5C1820-2DD3-BA4E-8BBD-1F0026218F80}" authorId="{E2684BD8-D7E4-5C95-D08E-C50970774228}" created="2025-05-22T09:46:45.147">
    <ac:deMkLst xmlns:ac="http://schemas.microsoft.com/office/drawing/2013/main/command">
      <pc:docMk xmlns:pc="http://schemas.microsoft.com/office/powerpoint/2013/main/command"/>
      <pc:sldMk xmlns:pc="http://schemas.microsoft.com/office/powerpoint/2013/main/command" cId="2002613377" sldId="256"/>
      <ac:picMk id="16" creationId="{49346327-CC01-817F-3AA5-E1DDA84A541E}"/>
    </ac:deMkLst>
    <p188:txBody>
      <a:bodyPr/>
      <a:lstStyle/>
      <a:p>
        <a:r>
          <a:rPr lang="en-US"/>
          <a:t>The “a” in Chlorophyll a should not be capitalized.
Use correct chemical form for ammonium.
HIX should be capitalized.
Do not u for micro - use correct symbol. Do not use”/“ - L should be superscripted.
When zoomed to 100% the table is pixelated. Need to remake it in powerpoint or import a higher res version.</a:t>
        </a:r>
      </a:p>
    </p188:txBody>
  </p188:cm>
  <p188:cm id="{FD1EBC44-0C6F-D941-99BC-5DFDB7CF08BF}" authorId="{E2684BD8-D7E4-5C95-D08E-C50970774228}" created="2025-05-22T09:54:44.361">
    <ac:txMkLst xmlns:ac="http://schemas.microsoft.com/office/drawing/2013/main/command">
      <pc:docMk xmlns:pc="http://schemas.microsoft.com/office/powerpoint/2013/main/command"/>
      <pc:sldMk xmlns:pc="http://schemas.microsoft.com/office/powerpoint/2013/main/command" cId="2002613377" sldId="256"/>
      <ac:spMk id="30" creationId="{5C4E07FA-2D4A-1A14-6257-2D0C309E8C3D}"/>
      <ac:txMk cp="47" len="8">
        <ac:context len="62" hash="3590962280"/>
      </ac:txMk>
    </ac:txMkLst>
    <p188:pos x="6699636" y="2524889"/>
    <p188:txBody>
      <a:bodyPr/>
      <a:lstStyle/>
      <a:p>
        <a:r>
          <a:rPr lang="en-US"/>
          <a:t>No winter?
The fit for spring is pretty bad, eh?
What kind of model is this?
What are the slopes? 
What can you conclude here?
Have you tried other types of models? Is linear really the way to go here?</a:t>
        </a:r>
      </a:p>
    </p188:txBody>
  </p188:cm>
  <p188:cm id="{160688CB-8EDF-DC48-B5DE-CF02B4A56DF0}" authorId="{E2684BD8-D7E4-5C95-D08E-C50970774228}" created="2025-05-22T09:55:08.143">
    <ac:txMkLst xmlns:ac="http://schemas.microsoft.com/office/drawing/2013/main/command">
      <pc:docMk xmlns:pc="http://schemas.microsoft.com/office/powerpoint/2013/main/command"/>
      <pc:sldMk xmlns:pc="http://schemas.microsoft.com/office/powerpoint/2013/main/command" cId="2002613377" sldId="256"/>
      <ac:spMk id="31" creationId="{C56DFED3-AC33-4787-6E68-6E01B4DBF64B}"/>
      <ac:txMk cp="64" len="21">
        <ac:context len="204" hash="3325650521"/>
      </ac:txMk>
    </ac:txMkLst>
    <p188:pos x="3349487" y="936697"/>
    <p188:txBody>
      <a:bodyPr/>
      <a:lstStyle/>
      <a:p>
        <a:r>
          <a:rPr lang="en-US"/>
          <a:t>You’re not showing bacterial production, you’re showing the ratio of Leu:TdR. It is not the same.</a:t>
        </a:r>
      </a:p>
    </p188:txBody>
  </p188:cm>
  <p188:cm id="{FDCE409F-681D-A44C-9220-2B51CAAE6845}" authorId="{E2684BD8-D7E4-5C95-D08E-C50970774228}" created="2025-05-22T09:55:26.892">
    <ac:txMkLst xmlns:ac="http://schemas.microsoft.com/office/drawing/2013/main/command">
      <pc:docMk xmlns:pc="http://schemas.microsoft.com/office/powerpoint/2013/main/command"/>
      <pc:sldMk xmlns:pc="http://schemas.microsoft.com/office/powerpoint/2013/main/command" cId="2002613377" sldId="256"/>
      <ac:spMk id="33" creationId="{A46D7C52-B18F-D376-19A5-4CAAAD841DB2}"/>
      <ac:txMk cp="84" len="10">
        <ac:context len="511" hash="1281895139"/>
      </ac:txMk>
    </ac:txMkLst>
    <p188:pos x="10383740" y="2510242"/>
    <p188:txBody>
      <a:bodyPr/>
      <a:lstStyle/>
      <a:p>
        <a:r>
          <a:rPr lang="en-US"/>
          <a:t>What is enough?</a:t>
        </a:r>
      </a:p>
    </p188:txBody>
  </p188:cm>
  <p188:cm id="{98C7A0D0-D328-6F4A-9368-7722EF4041B1}" authorId="{E2684BD8-D7E4-5C95-D08E-C50970774228}" created="2025-05-22T09:55:48.986">
    <ac:txMkLst xmlns:ac="http://schemas.microsoft.com/office/drawing/2013/main/command">
      <pc:docMk xmlns:pc="http://schemas.microsoft.com/office/powerpoint/2013/main/command"/>
      <pc:sldMk xmlns:pc="http://schemas.microsoft.com/office/powerpoint/2013/main/command" cId="2002613377" sldId="256"/>
      <ac:spMk id="33" creationId="{A46D7C52-B18F-D376-19A5-4CAAAD841DB2}"/>
      <ac:txMk cp="84" len="10">
        <ac:context len="511" hash="1281895139"/>
      </ac:txMk>
    </ac:txMkLst>
    <p188:pos x="10383740" y="2510242"/>
    <p188:txBody>
      <a:bodyPr/>
      <a:lstStyle/>
      <a:p>
        <a:r>
          <a:rPr lang="en-US"/>
          <a:t>As above, not bacterial production. </a:t>
        </a:r>
      </a:p>
    </p188:txBody>
  </p188:cm>
  <p188:cm id="{48A66E1A-ACC1-D042-9C73-1F68485D07E5}" authorId="{E2684BD8-D7E4-5C95-D08E-C50970774228}" created="2025-05-22T09:56:20.800">
    <ac:txMkLst xmlns:ac="http://schemas.microsoft.com/office/drawing/2013/main/command">
      <pc:docMk xmlns:pc="http://schemas.microsoft.com/office/powerpoint/2013/main/command"/>
      <pc:sldMk xmlns:pc="http://schemas.microsoft.com/office/powerpoint/2013/main/command" cId="2002613377" sldId="256"/>
      <ac:spMk id="33" creationId="{A46D7C52-B18F-D376-19A5-4CAAAD841DB2}"/>
      <ac:txMk cp="158" len="15">
        <ac:context len="511" hash="1281895139"/>
      </ac:txMk>
    </ac:txMkLst>
    <p188:pos x="5281653" y="5465476"/>
    <p188:txBody>
      <a:bodyPr/>
      <a:lstStyle/>
      <a:p>
        <a:r>
          <a:rPr lang="en-US"/>
          <a:t>How does the data you’ve shown lead to this conclusion? Your results always have to clearly support the conclusions.</a:t>
        </a:r>
      </a:p>
    </p188:txBody>
  </p188:cm>
  <p188:cm id="{5230FD3C-9D38-2A4B-BD46-F65760110527}" authorId="{E2684BD8-D7E4-5C95-D08E-C50970774228}" created="2025-05-22T09:56:52.117">
    <ac:txMkLst xmlns:ac="http://schemas.microsoft.com/office/drawing/2013/main/command">
      <pc:docMk xmlns:pc="http://schemas.microsoft.com/office/powerpoint/2013/main/command"/>
      <pc:sldMk xmlns:pc="http://schemas.microsoft.com/office/powerpoint/2013/main/command" cId="2002613377" sldId="256"/>
      <ac:spMk id="33" creationId="{A46D7C52-B18F-D376-19A5-4CAAAD841DB2}"/>
      <ac:txMk cp="221" len="1">
        <ac:context len="511" hash="1281895139"/>
      </ac:txMk>
    </ac:txMkLst>
    <p188:pos x="4817827" y="7426798"/>
    <p188:txBody>
      <a:bodyPr/>
      <a:lstStyle/>
      <a:p>
        <a:r>
          <a:rPr lang="en-US"/>
          <a:t>Capitalized?</a:t>
        </a:r>
      </a:p>
    </p188:txBody>
  </p188:cm>
  <p188:cm id="{C27772D1-8D83-B34E-8A78-A2A945FFCCDD}" authorId="{E2684BD8-D7E4-5C95-D08E-C50970774228}" created="2025-05-22T09:57:29.351">
    <ac:txMkLst xmlns:ac="http://schemas.microsoft.com/office/drawing/2013/main/command">
      <pc:docMk xmlns:pc="http://schemas.microsoft.com/office/powerpoint/2013/main/command"/>
      <pc:sldMk xmlns:pc="http://schemas.microsoft.com/office/powerpoint/2013/main/command" cId="2002613377" sldId="256"/>
      <ac:spMk id="33" creationId="{A46D7C52-B18F-D376-19A5-4CAAAD841DB2}"/>
      <ac:txMk cp="122" len="20">
        <ac:context len="511" hash="1281895139"/>
      </ac:txMk>
    </ac:txMkLst>
    <p188:pos x="9151288" y="4471563"/>
    <p188:txBody>
      <a:bodyPr/>
      <a:lstStyle/>
      <a:p>
        <a:r>
          <a:rPr lang="en-US"/>
          <a:t>Have you done any tests for this? Seems like a good case for ANOVA.</a:t>
        </a:r>
      </a:p>
    </p188:txBody>
  </p188:cm>
  <p188:cm id="{3B354E2F-1F7F-D74D-A67B-5218A5C2C327}" authorId="{E2684BD8-D7E4-5C95-D08E-C50970774228}" created="2025-05-22T09:57:51.665">
    <ac:txMkLst xmlns:ac="http://schemas.microsoft.com/office/drawing/2013/main/command">
      <pc:docMk xmlns:pc="http://schemas.microsoft.com/office/powerpoint/2013/main/command"/>
      <pc:sldMk xmlns:pc="http://schemas.microsoft.com/office/powerpoint/2013/main/command" cId="2002613377" sldId="256"/>
      <ac:spMk id="33" creationId="{A46D7C52-B18F-D376-19A5-4CAAAD841DB2}"/>
      <ac:txMk cp="368" len="24">
        <ac:context len="511" hash="1281895139"/>
      </ac:txMk>
    </ac:txMkLst>
    <p188:pos x="8992262" y="11362694"/>
    <p188:txBody>
      <a:bodyPr/>
      <a:lstStyle/>
      <a:p>
        <a:r>
          <a:rPr lang="en-US"/>
          <a:t>You have not looked at phytoplankton abundance.</a:t>
        </a:r>
      </a:p>
    </p188:txBody>
  </p188:cm>
  <p188:cm id="{A3EBEE03-AACB-3E47-86AA-842EB25D3345}" authorId="{E2684BD8-D7E4-5C95-D08E-C50970774228}" created="2025-05-22T09:58:09.148">
    <ac:txMkLst xmlns:ac="http://schemas.microsoft.com/office/drawing/2013/main/command">
      <pc:docMk xmlns:pc="http://schemas.microsoft.com/office/powerpoint/2013/main/command"/>
      <pc:sldMk xmlns:pc="http://schemas.microsoft.com/office/powerpoint/2013/main/command" cId="2002613377" sldId="256"/>
      <ac:spMk id="33" creationId="{A46D7C52-B18F-D376-19A5-4CAAAD841DB2}"/>
      <ac:txMk cp="402" len="43">
        <ac:context len="511" hash="1281895139"/>
      </ac:txMk>
    </ac:txMkLst>
    <p188:pos x="10913827" y="12343355"/>
    <p188:txBody>
      <a:bodyPr/>
      <a:lstStyle/>
      <a:p>
        <a:r>
          <a:rPr lang="en-US"/>
          <a:t>What is the strength and magnitude of the relationship?</a:t>
        </a:r>
      </a:p>
    </p188:txBody>
  </p188:cm>
  <p188:cm id="{A0ABE6C6-3F86-8F4C-958E-67380810CA86}" authorId="{E2684BD8-D7E4-5C95-D08E-C50970774228}" created="2025-05-22T09:58:24.047">
    <ac:txMkLst xmlns:ac="http://schemas.microsoft.com/office/drawing/2013/main/command">
      <pc:docMk xmlns:pc="http://schemas.microsoft.com/office/powerpoint/2013/main/command"/>
      <pc:sldMk xmlns:pc="http://schemas.microsoft.com/office/powerpoint/2013/main/command" cId="2002613377" sldId="256"/>
      <ac:spMk id="33" creationId="{A46D7C52-B18F-D376-19A5-4CAAAD841DB2}"/>
      <ac:txMk cp="447" len="52">
        <ac:context len="511" hash="1281895139"/>
      </ac:txMk>
    </ac:txMkLst>
    <p188:pos x="10423497" y="13324015"/>
    <p188:txBody>
      <a:bodyPr/>
      <a:lstStyle/>
      <a:p>
        <a:r>
          <a:rPr lang="en-US"/>
          <a:t>You haven’t shown any evidence for this.</a:t>
        </a:r>
      </a:p>
    </p188:txBody>
  </p188:cm>
  <p188:cm id="{555403DB-440D-F74D-843E-7011A03E6E23}" authorId="{E2684BD8-D7E4-5C95-D08E-C50970774228}" created="2025-05-22T09:59:34.712">
    <ac:txMkLst xmlns:ac="http://schemas.microsoft.com/office/drawing/2013/main/command">
      <pc:docMk xmlns:pc="http://schemas.microsoft.com/office/powerpoint/2013/main/command"/>
      <pc:sldMk xmlns:pc="http://schemas.microsoft.com/office/powerpoint/2013/main/command" cId="2002613377" sldId="256"/>
      <ac:spMk id="34" creationId="{7FEB559F-495E-4EDF-C6CA-47F70A808998}"/>
      <ac:txMk cp="173" len="1">
        <ac:context len="175" hash="1478352330"/>
      </ac:txMk>
    </ac:txMkLst>
    <p188:pos x="2607886" y="3533405"/>
    <p188:txBody>
      <a:bodyPr/>
      <a:lstStyle/>
      <a:p>
        <a:r>
          <a:rPr lang="en-US"/>
          <a:t>You mentioned grazing in your conclusions, what about that?</a:t>
        </a:r>
      </a:p>
    </p188:txBody>
  </p188:cm>
  <p188:cm id="{1753FAD5-6643-2941-90CB-3BBC42393487}" authorId="{E2684BD8-D7E4-5C95-D08E-C50970774228}" created="2025-05-22T09:59:59.310">
    <ac:txMkLst xmlns:ac="http://schemas.microsoft.com/office/drawing/2013/main/command">
      <pc:docMk xmlns:pc="http://schemas.microsoft.com/office/powerpoint/2013/main/command"/>
      <pc:sldMk xmlns:pc="http://schemas.microsoft.com/office/powerpoint/2013/main/command" cId="2002613377" sldId="256"/>
      <ac:spMk id="35" creationId="{B48E0CFB-53D2-DDDD-6762-4EFCA586A26F}"/>
      <ac:txMk cp="182" len="1">
        <ac:context len="1302" hash="1166110777"/>
      </ac:txMk>
    </ac:txMkLst>
    <p188:pos x="4672053" y="1403229"/>
    <p188:txBody>
      <a:bodyPr/>
      <a:lstStyle/>
      <a:p>
        <a:r>
          <a:rPr lang="en-US"/>
          <a:t>And lab work</a:t>
        </a:r>
      </a:p>
    </p188:txBody>
  </p188:cm>
  <p188:cm id="{34CA870C-1480-614F-9BB8-28EA19AB29F0}" authorId="{E2684BD8-D7E4-5C95-D08E-C50970774228}" created="2025-05-22T10:00:13.110">
    <ac:txMkLst xmlns:ac="http://schemas.microsoft.com/office/drawing/2013/main/command">
      <pc:docMk xmlns:pc="http://schemas.microsoft.com/office/powerpoint/2013/main/command"/>
      <pc:sldMk xmlns:pc="http://schemas.microsoft.com/office/powerpoint/2013/main/command" cId="2002613377" sldId="256"/>
      <ac:spMk id="35" creationId="{B48E0CFB-53D2-DDDD-6762-4EFCA586A26F}"/>
      <ac:txMk cp="392" len="2">
        <ac:context len="1302" hash="1166110777"/>
      </ac:txMk>
    </ac:txMkLst>
    <p188:pos x="2034871" y="1946568"/>
    <p188:txBody>
      <a:bodyPr/>
      <a:lstStyle/>
      <a:p>
        <a:r>
          <a:rPr lang="en-US"/>
          <a:t>And analysis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585CB-6B74-2E44-B849-0064BFE9D06A}" type="datetimeFigureOut">
              <a:rPr lang="en-US" smtClean="0"/>
              <a:t>5/22/2025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90EB55-E57A-F44F-9CCD-FD42C4AE1E65}" type="slidenum">
              <a:rPr lang="en-US" smtClean="0"/>
              <a:t>‹#›</a:t>
            </a:fld>
            <a:endParaRPr lang="en-US"/>
          </a:p>
        </p:txBody>
      </p:sp>
    </p:spTree>
    <p:extLst>
      <p:ext uri="{BB962C8B-B14F-4D97-AF65-F5344CB8AC3E}">
        <p14:creationId xmlns:p14="http://schemas.microsoft.com/office/powerpoint/2010/main" val="921529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90EB55-E57A-F44F-9CCD-FD42C4AE1E65}" type="slidenum">
              <a:rPr lang="en-US" smtClean="0"/>
              <a:t>1</a:t>
            </a:fld>
            <a:endParaRPr lang="en-US"/>
          </a:p>
        </p:txBody>
      </p:sp>
    </p:spTree>
    <p:extLst>
      <p:ext uri="{BB962C8B-B14F-4D97-AF65-F5344CB8AC3E}">
        <p14:creationId xmlns:p14="http://schemas.microsoft.com/office/powerpoint/2010/main" val="536767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7183123"/>
            <a:ext cx="37307520" cy="1528064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23053043"/>
            <a:ext cx="32918400" cy="10596877"/>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3642032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0110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2336800"/>
            <a:ext cx="946404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2336800"/>
            <a:ext cx="2784348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3300936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04BE8-4E6C-4341-B57D-7A67E52DEDFF}"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2841425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10942333"/>
            <a:ext cx="37856160" cy="18257517"/>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9372573"/>
            <a:ext cx="37856160" cy="9601197"/>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604BE8-4E6C-4341-B57D-7A67E52DEDFF}"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583147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604BE8-4E6C-4341-B57D-7A67E52DEDFF}"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0612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336810"/>
            <a:ext cx="3785616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10759443"/>
            <a:ext cx="18568032"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6032480"/>
            <a:ext cx="18568032"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10759443"/>
            <a:ext cx="18659477"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6032480"/>
            <a:ext cx="18659477"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604BE8-4E6C-4341-B57D-7A67E52DEDFF}" type="datetimeFigureOut">
              <a:rPr lang="en-US" smtClean="0"/>
              <a:t>5/22/2025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706709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604BE8-4E6C-4341-B57D-7A67E52DEDFF}" type="datetimeFigureOut">
              <a:rPr lang="en-US" smtClean="0"/>
              <a:t>5/22/2025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865491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604BE8-4E6C-4341-B57D-7A67E52DEDFF}" type="datetimeFigureOut">
              <a:rPr lang="en-US" smtClean="0"/>
              <a:t>5/22/2025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239777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6319530"/>
            <a:ext cx="22219920" cy="311912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C604BE8-4E6C-4341-B57D-7A67E52DEDFF}"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998054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6319530"/>
            <a:ext cx="22219920" cy="311912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C604BE8-4E6C-4341-B57D-7A67E52DEDFF}"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110C1-BA6A-48A4-9DF7-3DBD5CF3DBF2}" type="slidenum">
              <a:rPr lang="en-US" smtClean="0"/>
              <a:t>‹#›</a:t>
            </a:fld>
            <a:endParaRPr lang="en-US"/>
          </a:p>
        </p:txBody>
      </p:sp>
    </p:spTree>
    <p:extLst>
      <p:ext uri="{BB962C8B-B14F-4D97-AF65-F5344CB8AC3E}">
        <p14:creationId xmlns:p14="http://schemas.microsoft.com/office/powerpoint/2010/main" val="1168583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2336810"/>
            <a:ext cx="3785616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11684000"/>
            <a:ext cx="3785616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40680650"/>
            <a:ext cx="9875520" cy="2336800"/>
          </a:xfrm>
          <a:prstGeom prst="rect">
            <a:avLst/>
          </a:prstGeom>
        </p:spPr>
        <p:txBody>
          <a:bodyPr vert="horz" lIns="91440" tIns="45720" rIns="91440" bIns="45720" rtlCol="0" anchor="ctr"/>
          <a:lstStyle>
            <a:lvl1pPr algn="l">
              <a:defRPr sz="5760">
                <a:solidFill>
                  <a:schemeClr val="tx1">
                    <a:tint val="82000"/>
                  </a:schemeClr>
                </a:solidFill>
              </a:defRPr>
            </a:lvl1pPr>
          </a:lstStyle>
          <a:p>
            <a:fld id="{5C604BE8-4E6C-4341-B57D-7A67E52DEDFF}" type="datetimeFigureOut">
              <a:rPr lang="en-US" smtClean="0"/>
              <a:t>5/22/2025</a:t>
            </a:fld>
            <a:endParaRPr lang="en-US"/>
          </a:p>
        </p:txBody>
      </p:sp>
      <p:sp>
        <p:nvSpPr>
          <p:cNvPr id="5" name="Footer Placeholder 4"/>
          <p:cNvSpPr>
            <a:spLocks noGrp="1"/>
          </p:cNvSpPr>
          <p:nvPr>
            <p:ph type="ftr" sz="quarter" idx="3"/>
          </p:nvPr>
        </p:nvSpPr>
        <p:spPr>
          <a:xfrm>
            <a:off x="14538960" y="40680650"/>
            <a:ext cx="14813280" cy="23368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40680650"/>
            <a:ext cx="9875520" cy="2336800"/>
          </a:xfrm>
          <a:prstGeom prst="rect">
            <a:avLst/>
          </a:prstGeom>
        </p:spPr>
        <p:txBody>
          <a:bodyPr vert="horz" lIns="91440" tIns="45720" rIns="91440" bIns="45720" rtlCol="0" anchor="ctr"/>
          <a:lstStyle>
            <a:lvl1pPr algn="r">
              <a:defRPr sz="5760">
                <a:solidFill>
                  <a:schemeClr val="tx1">
                    <a:tint val="82000"/>
                  </a:schemeClr>
                </a:solidFill>
              </a:defRPr>
            </a:lvl1pPr>
          </a:lstStyle>
          <a:p>
            <a:fld id="{041110C1-BA6A-48A4-9DF7-3DBD5CF3DBF2}" type="slidenum">
              <a:rPr lang="en-US" smtClean="0"/>
              <a:t>‹#›</a:t>
            </a:fld>
            <a:endParaRPr lang="en-US"/>
          </a:p>
        </p:txBody>
      </p:sp>
    </p:spTree>
    <p:extLst>
      <p:ext uri="{BB962C8B-B14F-4D97-AF65-F5344CB8AC3E}">
        <p14:creationId xmlns:p14="http://schemas.microsoft.com/office/powerpoint/2010/main" val="19470618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tiff"/><Relationship Id="rId3" Type="http://schemas.microsoft.com/office/2018/10/relationships/comments" Target="../comments/modernComment_100_775D7481.xml"/><Relationship Id="rId7" Type="http://schemas.openxmlformats.org/officeDocument/2006/relationships/image" Target="../media/image4.tiff"/><Relationship Id="rId12" Type="http://schemas.openxmlformats.org/officeDocument/2006/relationships/hyperlink" Target="https://doi.org/10.1073/pnas.211484011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hyperlink" Target="https://doi.org/10.1029/2021JG006247" TargetMode="External"/><Relationship Id="rId5" Type="http://schemas.openxmlformats.org/officeDocument/2006/relationships/image" Target="../media/image2.jpg"/><Relationship Id="rId10" Type="http://schemas.openxmlformats.org/officeDocument/2006/relationships/image" Target="../media/image7.tiff"/><Relationship Id="rId4" Type="http://schemas.openxmlformats.org/officeDocument/2006/relationships/image" Target="../media/image1.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3000">
              <a:schemeClr val="bg1"/>
            </a:gs>
            <a:gs pos="96330">
              <a:schemeClr val="accent1">
                <a:lumMod val="75000"/>
              </a:schemeClr>
            </a:gs>
            <a:gs pos="82000">
              <a:schemeClr val="accent1">
                <a:lumMod val="45000"/>
                <a:lumOff val="55000"/>
              </a:schemeClr>
            </a:gs>
            <a:gs pos="60000">
              <a:schemeClr val="accent1">
                <a:lumMod val="45000"/>
                <a:lumOff val="55000"/>
              </a:schemeClr>
            </a:gs>
            <a:gs pos="33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50860-AF1B-4889-26DC-4B7BF5BAD5C6}"/>
              </a:ext>
            </a:extLst>
          </p:cNvPr>
          <p:cNvSpPr/>
          <p:nvPr/>
        </p:nvSpPr>
        <p:spPr>
          <a:xfrm>
            <a:off x="0" y="0"/>
            <a:ext cx="43891200" cy="56789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Aft>
                <a:spcPts val="800"/>
              </a:spcAft>
              <a:buNone/>
            </a:pPr>
            <a:r>
              <a:rPr lang="en-US" sz="8000" b="1" i="0" u="none" strike="noStrike" dirty="0">
                <a:solidFill>
                  <a:srgbClr val="000000"/>
                </a:solidFill>
                <a:effectLst/>
                <a:latin typeface="Aptos" panose="020B0004020202020204" pitchFamily="34" charset="0"/>
              </a:rPr>
              <a:t>Seasonal variation in microbial community dynamics and organic matter in the Great Lakes </a:t>
            </a:r>
          </a:p>
          <a:p>
            <a:pPr algn="ctr" rtl="0">
              <a:spcAft>
                <a:spcPts val="800"/>
              </a:spcAft>
              <a:buNone/>
            </a:pPr>
            <a:r>
              <a:rPr lang="en-US" sz="4000" b="0" i="0" u="none" strike="noStrike" dirty="0">
                <a:solidFill>
                  <a:srgbClr val="000000"/>
                </a:solidFill>
                <a:effectLst/>
                <a:latin typeface="Aptos" panose="020B0004020202020204" pitchFamily="34" charset="0"/>
              </a:rPr>
              <a:t>Connor O’Loughlin</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Gord Paterson</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Nicole Wagner</a:t>
            </a:r>
            <a:r>
              <a:rPr lang="en-US" sz="4000" b="0" i="0" u="none" strike="noStrike" baseline="30000" dirty="0">
                <a:solidFill>
                  <a:srgbClr val="000000"/>
                </a:solidFill>
                <a:effectLst/>
                <a:latin typeface="Aptos" panose="020B0004020202020204" pitchFamily="34" charset="0"/>
              </a:rPr>
              <a:t>2</a:t>
            </a:r>
            <a:r>
              <a:rPr lang="en-US" sz="4000" b="0" i="0" u="none" strike="noStrike" dirty="0">
                <a:solidFill>
                  <a:srgbClr val="000000"/>
                </a:solidFill>
                <a:effectLst/>
                <a:latin typeface="Aptos" panose="020B0004020202020204" pitchFamily="34" charset="0"/>
              </a:rPr>
              <a:t>, Hunter Carrick</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 Jonathan Doubek</a:t>
            </a:r>
            <a:r>
              <a:rPr lang="en-US" sz="4000" b="0" i="0" u="none" strike="noStrike" baseline="30000" dirty="0">
                <a:solidFill>
                  <a:srgbClr val="000000"/>
                </a:solidFill>
                <a:effectLst/>
                <a:latin typeface="Aptos" panose="020B0004020202020204" pitchFamily="34" charset="0"/>
              </a:rPr>
              <a:t>4</a:t>
            </a:r>
            <a:r>
              <a:rPr lang="en-US" sz="4000" b="0" i="0" u="none" strike="noStrike" dirty="0">
                <a:solidFill>
                  <a:srgbClr val="000000"/>
                </a:solidFill>
                <a:effectLst/>
                <a:latin typeface="Aptos" panose="020B0004020202020204" pitchFamily="34" charset="0"/>
              </a:rPr>
              <a:t>, Donald Uzarski</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 Trista J. Vick-Majors</a:t>
            </a: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 with the Winter Grab Network</a:t>
            </a:r>
          </a:p>
          <a:p>
            <a:pPr algn="ctr" rtl="0">
              <a:spcAft>
                <a:spcPts val="800"/>
              </a:spcAft>
              <a:buNone/>
            </a:pPr>
            <a:r>
              <a:rPr lang="en-US" sz="4000" b="0" i="0" u="none" strike="noStrike" baseline="30000" dirty="0">
                <a:solidFill>
                  <a:srgbClr val="000000"/>
                </a:solidFill>
                <a:effectLst/>
                <a:latin typeface="Aptos" panose="020B0004020202020204" pitchFamily="34" charset="0"/>
              </a:rPr>
              <a:t>1</a:t>
            </a:r>
            <a:r>
              <a:rPr lang="en-US" sz="4000" b="0" i="0" u="none" strike="noStrike" dirty="0">
                <a:solidFill>
                  <a:srgbClr val="000000"/>
                </a:solidFill>
                <a:effectLst/>
                <a:latin typeface="Aptos" panose="020B0004020202020204" pitchFamily="34" charset="0"/>
              </a:rPr>
              <a:t>Michigan Technological University, </a:t>
            </a:r>
            <a:r>
              <a:rPr lang="en-US" sz="4000" b="0" i="0" u="none" strike="noStrike" baseline="30000" dirty="0">
                <a:solidFill>
                  <a:srgbClr val="000000"/>
                </a:solidFill>
                <a:effectLst/>
                <a:latin typeface="Aptos" panose="020B0004020202020204" pitchFamily="34" charset="0"/>
              </a:rPr>
              <a:t>2</a:t>
            </a:r>
            <a:r>
              <a:rPr lang="en-US" sz="4000" b="0" i="0" u="none" strike="noStrike" dirty="0">
                <a:solidFill>
                  <a:srgbClr val="000000"/>
                </a:solidFill>
                <a:effectLst/>
                <a:latin typeface="Aptos" panose="020B0004020202020204" pitchFamily="34" charset="0"/>
              </a:rPr>
              <a:t>Oakland University, </a:t>
            </a:r>
            <a:r>
              <a:rPr lang="en-US" sz="4000" b="0" i="0" u="none" strike="noStrike" baseline="30000" dirty="0">
                <a:solidFill>
                  <a:srgbClr val="000000"/>
                </a:solidFill>
                <a:effectLst/>
                <a:latin typeface="Aptos" panose="020B0004020202020204" pitchFamily="34" charset="0"/>
              </a:rPr>
              <a:t>3</a:t>
            </a:r>
            <a:r>
              <a:rPr lang="en-US" sz="4000" b="0" i="0" u="none" strike="noStrike" dirty="0">
                <a:solidFill>
                  <a:srgbClr val="000000"/>
                </a:solidFill>
                <a:effectLst/>
                <a:latin typeface="Aptos" panose="020B0004020202020204" pitchFamily="34" charset="0"/>
              </a:rPr>
              <a:t>Central Michigan University, </a:t>
            </a:r>
            <a:r>
              <a:rPr lang="en-US" sz="4000" b="0" i="0" u="none" strike="noStrike" baseline="30000" dirty="0">
                <a:solidFill>
                  <a:srgbClr val="000000"/>
                </a:solidFill>
                <a:effectLst/>
                <a:latin typeface="Aptos" panose="020B0004020202020204" pitchFamily="34" charset="0"/>
              </a:rPr>
              <a:t>4</a:t>
            </a:r>
            <a:r>
              <a:rPr lang="en-US" sz="4000" b="0" i="0" u="none" strike="noStrike" dirty="0">
                <a:solidFill>
                  <a:srgbClr val="000000"/>
                </a:solidFill>
                <a:effectLst/>
                <a:latin typeface="Aptos" panose="020B0004020202020204" pitchFamily="34" charset="0"/>
              </a:rPr>
              <a:t>Lake Superior State University</a:t>
            </a:r>
            <a:endParaRPr lang="en-US" sz="8000" b="0" dirty="0">
              <a:effectLst/>
            </a:endParaRPr>
          </a:p>
          <a:p>
            <a:pPr>
              <a:buNone/>
            </a:pPr>
            <a:br>
              <a:rPr lang="en-US" dirty="0"/>
            </a:br>
            <a:endParaRPr lang="en-US" dirty="0"/>
          </a:p>
        </p:txBody>
      </p:sp>
      <p:pic>
        <p:nvPicPr>
          <p:cNvPr id="6" name="Picture 5" descr="A black text on a black background&#10;&#10;AI-generated content may be incorrect.">
            <a:extLst>
              <a:ext uri="{FF2B5EF4-FFF2-40B4-BE49-F238E27FC236}">
                <a16:creationId xmlns:a16="http://schemas.microsoft.com/office/drawing/2014/main" id="{FBDA2BB4-2A54-DE8F-87EF-6B7FA4FBE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43" y="3356167"/>
            <a:ext cx="5823284" cy="1927763"/>
          </a:xfrm>
          <a:prstGeom prst="rect">
            <a:avLst/>
          </a:prstGeom>
        </p:spPr>
      </p:pic>
      <p:pic>
        <p:nvPicPr>
          <p:cNvPr id="8" name="Picture 7" descr="A close-up of a logo&#10;&#10;AI-generated content may be incorrect.">
            <a:extLst>
              <a:ext uri="{FF2B5EF4-FFF2-40B4-BE49-F238E27FC236}">
                <a16:creationId xmlns:a16="http://schemas.microsoft.com/office/drawing/2014/main" id="{92522183-9D3D-0C41-E457-D21D146862A0}"/>
              </a:ext>
            </a:extLst>
          </p:cNvPr>
          <p:cNvPicPr>
            <a:picLocks noChangeAspect="1"/>
          </p:cNvPicPr>
          <p:nvPr/>
        </p:nvPicPr>
        <p:blipFill>
          <a:blip r:embed="rId5">
            <a:extLst>
              <a:ext uri="{28A0092B-C50C-407E-A947-70E740481C1C}">
                <a14:useLocalDpi xmlns:a14="http://schemas.microsoft.com/office/drawing/2010/main" val="0"/>
              </a:ext>
            </a:extLst>
          </a:blip>
          <a:srcRect t="18533"/>
          <a:stretch/>
        </p:blipFill>
        <p:spPr>
          <a:xfrm>
            <a:off x="38067917" y="3356167"/>
            <a:ext cx="5823284" cy="2322738"/>
          </a:xfrm>
          <a:prstGeom prst="rect">
            <a:avLst/>
          </a:prstGeom>
        </p:spPr>
      </p:pic>
      <p:sp>
        <p:nvSpPr>
          <p:cNvPr id="10" name="TextBox 9">
            <a:extLst>
              <a:ext uri="{FF2B5EF4-FFF2-40B4-BE49-F238E27FC236}">
                <a16:creationId xmlns:a16="http://schemas.microsoft.com/office/drawing/2014/main" id="{4E726565-5600-9CA7-F4E3-AEC090E2AB05}"/>
              </a:ext>
            </a:extLst>
          </p:cNvPr>
          <p:cNvSpPr txBox="1"/>
          <p:nvPr/>
        </p:nvSpPr>
        <p:spPr>
          <a:xfrm>
            <a:off x="625643" y="6208295"/>
            <a:ext cx="14732668" cy="9725025"/>
          </a:xfrm>
          <a:prstGeom prst="rect">
            <a:avLst/>
          </a:prstGeom>
          <a:solidFill>
            <a:schemeClr val="bg1"/>
          </a:solidFill>
          <a:ln>
            <a:noFill/>
          </a:ln>
          <a:effectLst>
            <a:softEdge rad="63500"/>
          </a:effectLst>
        </p:spPr>
        <p:txBody>
          <a:bodyPr wrap="square" rtlCol="0">
            <a:noAutofit/>
          </a:bodyPr>
          <a:lstStyle/>
          <a:p>
            <a:pPr algn="ctr"/>
            <a:r>
              <a:rPr lang="en-US" sz="6600" b="1" dirty="0"/>
              <a:t>Introduction</a:t>
            </a:r>
          </a:p>
          <a:p>
            <a:pPr marL="857250" indent="-857250">
              <a:lnSpc>
                <a:spcPct val="150000"/>
              </a:lnSpc>
              <a:buFont typeface="Arial" panose="020B0604020202020204" pitchFamily="34" charset="0"/>
              <a:buChar char="•"/>
            </a:pPr>
            <a:r>
              <a:rPr lang="en-US" sz="4400" dirty="0"/>
              <a:t>Winter has been regarded as a period of relative dormancy in limnetic systems</a:t>
            </a:r>
            <a:r>
              <a:rPr lang="en-US" sz="4400" baseline="30000" dirty="0"/>
              <a:t>1</a:t>
            </a:r>
            <a:r>
              <a:rPr lang="en-US" sz="4400" dirty="0"/>
              <a:t>, characterized by low biological activity.</a:t>
            </a:r>
          </a:p>
          <a:p>
            <a:pPr marL="857250" indent="-857250">
              <a:lnSpc>
                <a:spcPct val="150000"/>
              </a:lnSpc>
              <a:buFont typeface="Arial" panose="020B0604020202020204" pitchFamily="34" charset="0"/>
              <a:buChar char="•"/>
            </a:pPr>
            <a:r>
              <a:rPr lang="en-US" sz="4400" dirty="0"/>
              <a:t>Recent work has shown that microbial communities remain active</a:t>
            </a:r>
            <a:r>
              <a:rPr lang="en-US" sz="4400" baseline="30000" dirty="0"/>
              <a:t> </a:t>
            </a:r>
            <a:r>
              <a:rPr lang="en-US" sz="4400" dirty="0"/>
              <a:t>during winter</a:t>
            </a:r>
            <a:r>
              <a:rPr lang="en-US" sz="4400" baseline="30000" dirty="0"/>
              <a:t>2</a:t>
            </a:r>
            <a:r>
              <a:rPr lang="en-US" sz="4400" dirty="0"/>
              <a:t>, and important biogeochemical processes still occur</a:t>
            </a:r>
          </a:p>
          <a:p>
            <a:pPr marL="857250" indent="-857250">
              <a:lnSpc>
                <a:spcPct val="150000"/>
              </a:lnSpc>
              <a:buFont typeface="Arial" panose="020B0604020202020204" pitchFamily="34" charset="0"/>
              <a:buChar char="•"/>
            </a:pPr>
            <a:r>
              <a:rPr lang="en-US" sz="4400" dirty="0"/>
              <a:t>We present work aimed at understanding the microbial ecology of the Laurentian Great Lakes during winter.</a:t>
            </a:r>
          </a:p>
          <a:p>
            <a:endParaRPr lang="en-US" sz="4400" dirty="0"/>
          </a:p>
        </p:txBody>
      </p:sp>
      <p:sp>
        <p:nvSpPr>
          <p:cNvPr id="19" name="TextBox 18">
            <a:extLst>
              <a:ext uri="{FF2B5EF4-FFF2-40B4-BE49-F238E27FC236}">
                <a16:creationId xmlns:a16="http://schemas.microsoft.com/office/drawing/2014/main" id="{1E0103E1-FA64-549E-4558-4A998588383C}"/>
              </a:ext>
            </a:extLst>
          </p:cNvPr>
          <p:cNvSpPr txBox="1"/>
          <p:nvPr/>
        </p:nvSpPr>
        <p:spPr>
          <a:xfrm>
            <a:off x="625643" y="16462710"/>
            <a:ext cx="14732668" cy="7359816"/>
          </a:xfrm>
          <a:prstGeom prst="rect">
            <a:avLst/>
          </a:prstGeom>
          <a:solidFill>
            <a:schemeClr val="bg1"/>
          </a:solidFill>
          <a:ln>
            <a:noFill/>
          </a:ln>
          <a:effectLst>
            <a:softEdge rad="63500"/>
          </a:effectLst>
        </p:spPr>
        <p:txBody>
          <a:bodyPr wrap="square" rtlCol="0">
            <a:noAutofit/>
          </a:bodyPr>
          <a:lstStyle/>
          <a:p>
            <a:pPr algn="ctr"/>
            <a:r>
              <a:rPr lang="en-US" sz="6600" b="1" dirty="0"/>
              <a:t>Hypotheses</a:t>
            </a:r>
          </a:p>
          <a:p>
            <a:pPr marL="857250" indent="-857250">
              <a:lnSpc>
                <a:spcPct val="150000"/>
              </a:lnSpc>
              <a:buFont typeface="Arial" panose="020B0604020202020204" pitchFamily="34" charset="0"/>
              <a:buChar char="•"/>
            </a:pPr>
            <a:r>
              <a:rPr lang="en-US" sz="4400" dirty="0"/>
              <a:t>Microbial activity across years, lakes, and seasons will vary, with a depressed level of activity in winter, and oligotrophic lakes exhibiting lower activity.</a:t>
            </a:r>
          </a:p>
          <a:p>
            <a:pPr marL="857250" indent="-857250">
              <a:lnSpc>
                <a:spcPct val="150000"/>
              </a:lnSpc>
              <a:buFont typeface="Arial" panose="020B0604020202020204" pitchFamily="34" charset="0"/>
              <a:buChar char="•"/>
            </a:pPr>
            <a:r>
              <a:rPr lang="en-US" sz="4400" dirty="0"/>
              <a:t>Activity will be modulated by primary production, dissolved organic matter (DOM), and nutrient availability.</a:t>
            </a:r>
          </a:p>
          <a:p>
            <a:pPr marL="857250" indent="-857250">
              <a:lnSpc>
                <a:spcPct val="150000"/>
              </a:lnSpc>
              <a:buFont typeface="Arial" panose="020B0604020202020204" pitchFamily="34" charset="0"/>
              <a:buChar char="•"/>
            </a:pPr>
            <a:r>
              <a:rPr lang="en-US" sz="4400" dirty="0"/>
              <a:t>Dissolved organic matter  quality and concentration will control microbial activity.</a:t>
            </a:r>
          </a:p>
          <a:p>
            <a:pPr marL="857250" indent="-857250">
              <a:lnSpc>
                <a:spcPct val="150000"/>
              </a:lnSpc>
              <a:buFont typeface="Arial" panose="020B0604020202020204" pitchFamily="34" charset="0"/>
              <a:buChar char="•"/>
            </a:pPr>
            <a:endParaRPr lang="en-US" sz="4400" dirty="0"/>
          </a:p>
        </p:txBody>
      </p:sp>
      <p:sp>
        <p:nvSpPr>
          <p:cNvPr id="20" name="TextBox 19">
            <a:extLst>
              <a:ext uri="{FF2B5EF4-FFF2-40B4-BE49-F238E27FC236}">
                <a16:creationId xmlns:a16="http://schemas.microsoft.com/office/drawing/2014/main" id="{3AF5CC21-ABF3-96FB-3604-303FED867627}"/>
              </a:ext>
            </a:extLst>
          </p:cNvPr>
          <p:cNvSpPr txBox="1"/>
          <p:nvPr/>
        </p:nvSpPr>
        <p:spPr>
          <a:xfrm>
            <a:off x="625642" y="24351916"/>
            <a:ext cx="14732668" cy="18913642"/>
          </a:xfrm>
          <a:prstGeom prst="rect">
            <a:avLst/>
          </a:prstGeom>
          <a:solidFill>
            <a:schemeClr val="bg1"/>
          </a:solidFill>
          <a:ln>
            <a:noFill/>
          </a:ln>
          <a:effectLst>
            <a:softEdge rad="63500"/>
          </a:effectLst>
        </p:spPr>
        <p:txBody>
          <a:bodyPr wrap="square" rtlCol="0">
            <a:noAutofit/>
          </a:bodyPr>
          <a:lstStyle/>
          <a:p>
            <a:pPr algn="ctr"/>
            <a:r>
              <a:rPr lang="en-US" sz="6600" b="1" dirty="0"/>
              <a:t>Methods</a:t>
            </a:r>
          </a:p>
          <a:p>
            <a:pPr marL="857250" indent="-857250">
              <a:lnSpc>
                <a:spcPct val="150000"/>
              </a:lnSpc>
              <a:buFont typeface="Arial" panose="020B0604020202020204" pitchFamily="34" charset="0"/>
              <a:buChar char="•"/>
            </a:pPr>
            <a:r>
              <a:rPr lang="en-US" sz="4400" dirty="0"/>
              <a:t>Bacterial production was measured via incubations with tritiated leucine and thymidine.</a:t>
            </a:r>
          </a:p>
          <a:p>
            <a:pPr marL="857250" indent="-857250">
              <a:lnSpc>
                <a:spcPct val="150000"/>
              </a:lnSpc>
              <a:buFont typeface="Arial" panose="020B0604020202020204" pitchFamily="34" charset="0"/>
              <a:buChar char="•"/>
            </a:pPr>
            <a:r>
              <a:rPr lang="en-US" sz="4400" dirty="0"/>
              <a:t>Dissolved organic matter was characterized using via fluorescence excitation-emission matrix spectroscopy.</a:t>
            </a:r>
          </a:p>
          <a:p>
            <a:pPr marL="857250" indent="-857250">
              <a:lnSpc>
                <a:spcPct val="150000"/>
              </a:lnSpc>
              <a:buFont typeface="Arial" panose="020B0604020202020204" pitchFamily="34" charset="0"/>
              <a:buChar char="•"/>
            </a:pPr>
            <a:r>
              <a:rPr lang="en-US" sz="4400" dirty="0"/>
              <a:t>Raw water samples were used to measure dissolved inorganic nitrogen and phosphorus concentrations.</a:t>
            </a:r>
          </a:p>
        </p:txBody>
      </p:sp>
      <p:pic>
        <p:nvPicPr>
          <p:cNvPr id="18" name="Picture 17" descr="A map of the north and the north&#10;&#10;AI-generated content may be incorrect.">
            <a:extLst>
              <a:ext uri="{FF2B5EF4-FFF2-40B4-BE49-F238E27FC236}">
                <a16:creationId xmlns:a16="http://schemas.microsoft.com/office/drawing/2014/main" id="{160C1248-A0C6-1ECB-CD92-0AC526E6BC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834" y="31759860"/>
            <a:ext cx="13752283" cy="9725025"/>
          </a:xfrm>
          <a:prstGeom prst="rect">
            <a:avLst/>
          </a:prstGeom>
          <a:ln>
            <a:noFill/>
          </a:ln>
          <a:effectLst>
            <a:outerShdw blurRad="190500" algn="tl" rotWithShape="0">
              <a:srgbClr val="000000">
                <a:alpha val="70000"/>
              </a:srgbClr>
            </a:outerShdw>
          </a:effectLst>
        </p:spPr>
      </p:pic>
      <p:sp>
        <p:nvSpPr>
          <p:cNvPr id="21" name="TextBox 20">
            <a:extLst>
              <a:ext uri="{FF2B5EF4-FFF2-40B4-BE49-F238E27FC236}">
                <a16:creationId xmlns:a16="http://schemas.microsoft.com/office/drawing/2014/main" id="{0658F4CA-6F8E-70EA-CDA8-99A67A087359}"/>
              </a:ext>
            </a:extLst>
          </p:cNvPr>
          <p:cNvSpPr txBox="1"/>
          <p:nvPr/>
        </p:nvSpPr>
        <p:spPr>
          <a:xfrm>
            <a:off x="1852863" y="41741195"/>
            <a:ext cx="12512842" cy="1307794"/>
          </a:xfrm>
          <a:prstGeom prst="rect">
            <a:avLst/>
          </a:prstGeom>
          <a:noFill/>
        </p:spPr>
        <p:txBody>
          <a:bodyPr wrap="square" rtlCol="0">
            <a:noAutofit/>
          </a:bodyPr>
          <a:lstStyle/>
          <a:p>
            <a:r>
              <a:rPr lang="en-US" sz="2800" dirty="0"/>
              <a:t>Figure 1. This map shows sites sampled from February 2024 to February 2025. A geographical reference of the Laurentian Great Lakes is shown in the upper right corner.</a:t>
            </a:r>
          </a:p>
        </p:txBody>
      </p:sp>
      <p:sp>
        <p:nvSpPr>
          <p:cNvPr id="22" name="TextBox 21">
            <a:extLst>
              <a:ext uri="{FF2B5EF4-FFF2-40B4-BE49-F238E27FC236}">
                <a16:creationId xmlns:a16="http://schemas.microsoft.com/office/drawing/2014/main" id="{C2105687-C5B0-89D9-C6D2-6FD847F66447}"/>
              </a:ext>
            </a:extLst>
          </p:cNvPr>
          <p:cNvSpPr txBox="1"/>
          <p:nvPr/>
        </p:nvSpPr>
        <p:spPr>
          <a:xfrm>
            <a:off x="15929812" y="6208294"/>
            <a:ext cx="14999367" cy="12127832"/>
          </a:xfrm>
          <a:prstGeom prst="rect">
            <a:avLst/>
          </a:prstGeom>
          <a:solidFill>
            <a:schemeClr val="bg1"/>
          </a:solidFill>
          <a:ln>
            <a:noFill/>
          </a:ln>
          <a:effectLst>
            <a:softEdge rad="63500"/>
          </a:effectLst>
        </p:spPr>
        <p:txBody>
          <a:bodyPr wrap="square" rtlCol="0">
            <a:noAutofit/>
          </a:bodyPr>
          <a:lstStyle/>
          <a:p>
            <a:pPr algn="ctr"/>
            <a:r>
              <a:rPr lang="en-US" sz="6600" b="1" dirty="0"/>
              <a:t>Microbial Activity </a:t>
            </a:r>
          </a:p>
        </p:txBody>
      </p:sp>
      <p:pic>
        <p:nvPicPr>
          <p:cNvPr id="12" name="Picture 11" descr="A group of graphs showing different types of numbers&#10;&#10;AI-generated content may be incorrect.">
            <a:extLst>
              <a:ext uri="{FF2B5EF4-FFF2-40B4-BE49-F238E27FC236}">
                <a16:creationId xmlns:a16="http://schemas.microsoft.com/office/drawing/2014/main" id="{8EE59B6A-015D-E29E-BDAB-A31EBD52C2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58147" y="7576623"/>
            <a:ext cx="14748712" cy="8356697"/>
          </a:xfrm>
          <a:prstGeom prst="rect">
            <a:avLst/>
          </a:prstGeom>
        </p:spPr>
      </p:pic>
      <p:sp>
        <p:nvSpPr>
          <p:cNvPr id="23" name="TextBox 22">
            <a:extLst>
              <a:ext uri="{FF2B5EF4-FFF2-40B4-BE49-F238E27FC236}">
                <a16:creationId xmlns:a16="http://schemas.microsoft.com/office/drawing/2014/main" id="{50B10A2C-EF73-A042-AC9A-ADD52B248016}"/>
              </a:ext>
            </a:extLst>
          </p:cNvPr>
          <p:cNvSpPr txBox="1"/>
          <p:nvPr/>
        </p:nvSpPr>
        <p:spPr>
          <a:xfrm>
            <a:off x="17173071" y="15898001"/>
            <a:ext cx="12512842" cy="1307794"/>
          </a:xfrm>
          <a:prstGeom prst="rect">
            <a:avLst/>
          </a:prstGeom>
          <a:noFill/>
        </p:spPr>
        <p:txBody>
          <a:bodyPr wrap="square" rtlCol="0">
            <a:noAutofit/>
          </a:bodyPr>
          <a:lstStyle/>
          <a:p>
            <a:r>
              <a:rPr lang="en-US" sz="2800" dirty="0"/>
              <a:t>Figure 2. The ratio of leucine uptake relative to thymidine uptake is indicative of microbial activity, with a larger value suggesting microbial maintenance as opposed to growth. The grey dotted line represents a 1:1 relationship. Lake, Year, Season are not significant explanatory variables (P value = 0.24, 0.54, 0.32 respectively) </a:t>
            </a:r>
          </a:p>
          <a:p>
            <a:endParaRPr lang="en-US" sz="2800" dirty="0"/>
          </a:p>
        </p:txBody>
      </p:sp>
      <p:grpSp>
        <p:nvGrpSpPr>
          <p:cNvPr id="3" name="Group 2">
            <a:extLst>
              <a:ext uri="{FF2B5EF4-FFF2-40B4-BE49-F238E27FC236}">
                <a16:creationId xmlns:a16="http://schemas.microsoft.com/office/drawing/2014/main" id="{2E5D53A2-4436-EAF5-B4D6-72F94639F09E}"/>
              </a:ext>
            </a:extLst>
          </p:cNvPr>
          <p:cNvGrpSpPr/>
          <p:nvPr/>
        </p:nvGrpSpPr>
        <p:grpSpPr>
          <a:xfrm>
            <a:off x="15929812" y="32603573"/>
            <a:ext cx="14999367" cy="10661985"/>
            <a:chOff x="15929810" y="18865515"/>
            <a:chExt cx="14999367" cy="10661985"/>
          </a:xfrm>
        </p:grpSpPr>
        <p:sp>
          <p:nvSpPr>
            <p:cNvPr id="26" name="TextBox 25">
              <a:extLst>
                <a:ext uri="{FF2B5EF4-FFF2-40B4-BE49-F238E27FC236}">
                  <a16:creationId xmlns:a16="http://schemas.microsoft.com/office/drawing/2014/main" id="{12D1A0B1-C3B6-56E6-BFC1-004E223D9B70}"/>
                </a:ext>
              </a:extLst>
            </p:cNvPr>
            <p:cNvSpPr txBox="1"/>
            <p:nvPr/>
          </p:nvSpPr>
          <p:spPr>
            <a:xfrm>
              <a:off x="15929810" y="18865515"/>
              <a:ext cx="14999367" cy="10661985"/>
            </a:xfrm>
            <a:prstGeom prst="rect">
              <a:avLst/>
            </a:prstGeom>
            <a:solidFill>
              <a:schemeClr val="bg1"/>
            </a:solidFill>
            <a:ln>
              <a:noFill/>
            </a:ln>
            <a:effectLst>
              <a:softEdge rad="63500"/>
            </a:effectLst>
          </p:spPr>
          <p:txBody>
            <a:bodyPr wrap="square" rtlCol="0">
              <a:noAutofit/>
            </a:bodyPr>
            <a:lstStyle/>
            <a:p>
              <a:pPr algn="ctr"/>
              <a:r>
                <a:rPr lang="en-US" sz="6600" b="1" dirty="0"/>
                <a:t>Carbon DOM Quality</a:t>
              </a:r>
            </a:p>
          </p:txBody>
        </p:sp>
        <p:pic>
          <p:nvPicPr>
            <p:cNvPr id="25" name="Picture 24" descr="A graph of different colored bars&#10;&#10;AI-generated content may be incorrect.">
              <a:extLst>
                <a:ext uri="{FF2B5EF4-FFF2-40B4-BE49-F238E27FC236}">
                  <a16:creationId xmlns:a16="http://schemas.microsoft.com/office/drawing/2014/main" id="{65DFE913-00D3-9B7D-624B-84E6407DA6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58147" y="20365800"/>
              <a:ext cx="14748711" cy="7359816"/>
            </a:xfrm>
            <a:prstGeom prst="rect">
              <a:avLst/>
            </a:prstGeom>
          </p:spPr>
        </p:pic>
        <p:sp>
          <p:nvSpPr>
            <p:cNvPr id="27" name="TextBox 26">
              <a:extLst>
                <a:ext uri="{FF2B5EF4-FFF2-40B4-BE49-F238E27FC236}">
                  <a16:creationId xmlns:a16="http://schemas.microsoft.com/office/drawing/2014/main" id="{7B56C86F-A9F0-B794-1A6A-CA082BEAE661}"/>
                </a:ext>
              </a:extLst>
            </p:cNvPr>
            <p:cNvSpPr txBox="1"/>
            <p:nvPr/>
          </p:nvSpPr>
          <p:spPr>
            <a:xfrm>
              <a:off x="17076533" y="27725616"/>
              <a:ext cx="12512842" cy="1307794"/>
            </a:xfrm>
            <a:prstGeom prst="rect">
              <a:avLst/>
            </a:prstGeom>
            <a:noFill/>
          </p:spPr>
          <p:txBody>
            <a:bodyPr wrap="square" rtlCol="0">
              <a:noAutofit/>
            </a:bodyPr>
            <a:lstStyle/>
            <a:p>
              <a:r>
                <a:rPr lang="en-US" sz="2800" dirty="0"/>
                <a:t>Figure 3. The HIX value is a spectral index used to measure the relative humification of DOM in a water sample. Higher values indicate higher relative humification and organic matter that is more refractory.</a:t>
              </a:r>
            </a:p>
          </p:txBody>
        </p:sp>
      </p:grpSp>
      <p:grpSp>
        <p:nvGrpSpPr>
          <p:cNvPr id="2" name="Group 1">
            <a:extLst>
              <a:ext uri="{FF2B5EF4-FFF2-40B4-BE49-F238E27FC236}">
                <a16:creationId xmlns:a16="http://schemas.microsoft.com/office/drawing/2014/main" id="{E3C03E17-AD44-6CCF-C8D9-166AF9A0D343}"/>
              </a:ext>
            </a:extLst>
          </p:cNvPr>
          <p:cNvGrpSpPr/>
          <p:nvPr/>
        </p:nvGrpSpPr>
        <p:grpSpPr>
          <a:xfrm>
            <a:off x="15983954" y="18864585"/>
            <a:ext cx="14999367" cy="13210528"/>
            <a:chOff x="15929809" y="30055030"/>
            <a:chExt cx="14999367" cy="13210528"/>
          </a:xfrm>
        </p:grpSpPr>
        <p:sp>
          <p:nvSpPr>
            <p:cNvPr id="28" name="TextBox 27">
              <a:extLst>
                <a:ext uri="{FF2B5EF4-FFF2-40B4-BE49-F238E27FC236}">
                  <a16:creationId xmlns:a16="http://schemas.microsoft.com/office/drawing/2014/main" id="{3761291F-ACA8-DB04-5371-BDB9B9A829ED}"/>
                </a:ext>
              </a:extLst>
            </p:cNvPr>
            <p:cNvSpPr txBox="1"/>
            <p:nvPr/>
          </p:nvSpPr>
          <p:spPr>
            <a:xfrm>
              <a:off x="15929809" y="30055030"/>
              <a:ext cx="14999367" cy="13210528"/>
            </a:xfrm>
            <a:prstGeom prst="rect">
              <a:avLst/>
            </a:prstGeom>
            <a:solidFill>
              <a:schemeClr val="bg1"/>
            </a:solidFill>
            <a:ln>
              <a:noFill/>
            </a:ln>
            <a:effectLst>
              <a:softEdge rad="63500"/>
            </a:effectLst>
          </p:spPr>
          <p:txBody>
            <a:bodyPr wrap="square" rtlCol="0">
              <a:noAutofit/>
            </a:bodyPr>
            <a:lstStyle/>
            <a:p>
              <a:pPr algn="ctr"/>
              <a:r>
                <a:rPr lang="en-US" sz="6600" b="1" dirty="0"/>
                <a:t>Modeling Microbial Activity Response to Seasonal Predictors</a:t>
              </a:r>
            </a:p>
          </p:txBody>
        </p:sp>
        <p:pic>
          <p:nvPicPr>
            <p:cNvPr id="16" name="Picture 15" descr="A table with numbers and a yellow line&#10;&#10;AI-generated content may be incorrect.">
              <a:extLst>
                <a:ext uri="{FF2B5EF4-FFF2-40B4-BE49-F238E27FC236}">
                  <a16:creationId xmlns:a16="http://schemas.microsoft.com/office/drawing/2014/main" id="{49346327-CC01-817F-3AA5-E1DDA84A54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80465" y="35037611"/>
              <a:ext cx="14626393" cy="7357481"/>
            </a:xfrm>
            <a:prstGeom prst="rect">
              <a:avLst/>
            </a:prstGeom>
          </p:spPr>
        </p:pic>
        <p:sp>
          <p:nvSpPr>
            <p:cNvPr id="29" name="TextBox 28">
              <a:extLst>
                <a:ext uri="{FF2B5EF4-FFF2-40B4-BE49-F238E27FC236}">
                  <a16:creationId xmlns:a16="http://schemas.microsoft.com/office/drawing/2014/main" id="{B33849DB-17CE-D7C2-69C3-313987C0B4CC}"/>
                </a:ext>
              </a:extLst>
            </p:cNvPr>
            <p:cNvSpPr txBox="1"/>
            <p:nvPr/>
          </p:nvSpPr>
          <p:spPr>
            <a:xfrm>
              <a:off x="17173071" y="32699544"/>
              <a:ext cx="12512842" cy="2338067"/>
            </a:xfrm>
            <a:prstGeom prst="rect">
              <a:avLst/>
            </a:prstGeom>
            <a:noFill/>
          </p:spPr>
          <p:txBody>
            <a:bodyPr wrap="square" rtlCol="0">
              <a:noAutofit/>
            </a:bodyPr>
            <a:lstStyle/>
            <a:p>
              <a:r>
                <a:rPr lang="en-US" sz="2800" dirty="0"/>
                <a:t>Table 1. Predictor variables were selected by screening univariate linear regression models with </a:t>
              </a:r>
              <a:r>
                <a:rPr lang="en-US" sz="2800" dirty="0" err="1"/>
                <a:t>Leu:TdR</a:t>
              </a:r>
              <a:r>
                <a:rPr lang="en-US" sz="2800" dirty="0"/>
                <a:t> as the response variable. Predictor variables were selected by comparing the univariate AIC scores. t values highlighted in yellow are significant at p &lt; 0.05, with orange cells being highly significant (R</a:t>
              </a:r>
              <a:r>
                <a:rPr lang="en-US" sz="2800" baseline="30000" dirty="0"/>
                <a:t>2</a:t>
              </a:r>
              <a:r>
                <a:rPr lang="en-US" sz="2800" dirty="0"/>
                <a:t> = 0.43).</a:t>
              </a:r>
            </a:p>
          </p:txBody>
        </p:sp>
      </p:grpSp>
      <p:sp>
        <p:nvSpPr>
          <p:cNvPr id="30" name="TextBox 29">
            <a:extLst>
              <a:ext uri="{FF2B5EF4-FFF2-40B4-BE49-F238E27FC236}">
                <a16:creationId xmlns:a16="http://schemas.microsoft.com/office/drawing/2014/main" id="{5C4E07FA-2D4A-1A14-6257-2D0C309E8C3D}"/>
              </a:ext>
            </a:extLst>
          </p:cNvPr>
          <p:cNvSpPr txBox="1"/>
          <p:nvPr/>
        </p:nvSpPr>
        <p:spPr>
          <a:xfrm>
            <a:off x="31307599" y="6208294"/>
            <a:ext cx="11957958" cy="12127832"/>
          </a:xfrm>
          <a:prstGeom prst="rect">
            <a:avLst/>
          </a:prstGeom>
          <a:solidFill>
            <a:schemeClr val="bg1"/>
          </a:solidFill>
          <a:ln>
            <a:noFill/>
          </a:ln>
          <a:effectLst>
            <a:softEdge rad="63500"/>
          </a:effectLst>
        </p:spPr>
        <p:txBody>
          <a:bodyPr wrap="square" rtlCol="0">
            <a:noAutofit/>
          </a:bodyPr>
          <a:lstStyle/>
          <a:p>
            <a:pPr algn="ctr"/>
            <a:r>
              <a:rPr lang="en-US" sz="6600" b="1" dirty="0"/>
              <a:t>Heterotrophic Bacterial Production Response to Seasonal </a:t>
            </a:r>
            <a:r>
              <a:rPr lang="en-US" sz="6600" b="1" dirty="0" err="1"/>
              <a:t>Chl</a:t>
            </a:r>
            <a:r>
              <a:rPr lang="en-US" sz="6600" b="1" dirty="0"/>
              <a:t>-a</a:t>
            </a:r>
          </a:p>
        </p:txBody>
      </p:sp>
      <p:pic>
        <p:nvPicPr>
          <p:cNvPr id="14" name="Picture 13" descr="A grey and red lines&#10;&#10;AI-generated content may be incorrect.">
            <a:extLst>
              <a:ext uri="{FF2B5EF4-FFF2-40B4-BE49-F238E27FC236}">
                <a16:creationId xmlns:a16="http://schemas.microsoft.com/office/drawing/2014/main" id="{E881B7CE-14E3-6AF9-55DA-CC2C35C0D8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676353" y="9549891"/>
            <a:ext cx="11220450" cy="6204326"/>
          </a:xfrm>
          <a:prstGeom prst="rect">
            <a:avLst/>
          </a:prstGeom>
        </p:spPr>
      </p:pic>
      <p:sp>
        <p:nvSpPr>
          <p:cNvPr id="31" name="TextBox 30">
            <a:extLst>
              <a:ext uri="{FF2B5EF4-FFF2-40B4-BE49-F238E27FC236}">
                <a16:creationId xmlns:a16="http://schemas.microsoft.com/office/drawing/2014/main" id="{C56DFED3-AC33-4787-6E68-6E01B4DBF64B}"/>
              </a:ext>
            </a:extLst>
          </p:cNvPr>
          <p:cNvSpPr txBox="1"/>
          <p:nvPr/>
        </p:nvSpPr>
        <p:spPr>
          <a:xfrm>
            <a:off x="32232600" y="15933320"/>
            <a:ext cx="9771647" cy="1793206"/>
          </a:xfrm>
          <a:prstGeom prst="rect">
            <a:avLst/>
          </a:prstGeom>
          <a:noFill/>
        </p:spPr>
        <p:txBody>
          <a:bodyPr wrap="square" rtlCol="0">
            <a:noAutofit/>
          </a:bodyPr>
          <a:lstStyle/>
          <a:p>
            <a:r>
              <a:rPr lang="en-US" sz="2800" dirty="0"/>
              <a:t>Figure 4. This fitted response plot shows the fitted values for bacterial production response to chlorophyll concentration across seasons. The shaded region is the 95% confidence interval for each slope.</a:t>
            </a:r>
          </a:p>
        </p:txBody>
      </p:sp>
      <p:sp>
        <p:nvSpPr>
          <p:cNvPr id="33" name="TextBox 32">
            <a:extLst>
              <a:ext uri="{FF2B5EF4-FFF2-40B4-BE49-F238E27FC236}">
                <a16:creationId xmlns:a16="http://schemas.microsoft.com/office/drawing/2014/main" id="{A46D7C52-B18F-D376-19A5-4CAAAD841DB2}"/>
              </a:ext>
            </a:extLst>
          </p:cNvPr>
          <p:cNvSpPr txBox="1"/>
          <p:nvPr/>
        </p:nvSpPr>
        <p:spPr>
          <a:xfrm>
            <a:off x="31307599" y="18865515"/>
            <a:ext cx="11957958" cy="14949088"/>
          </a:xfrm>
          <a:prstGeom prst="rect">
            <a:avLst/>
          </a:prstGeom>
          <a:solidFill>
            <a:schemeClr val="bg1"/>
          </a:solidFill>
          <a:ln>
            <a:noFill/>
          </a:ln>
          <a:effectLst>
            <a:softEdge rad="63500"/>
          </a:effectLst>
        </p:spPr>
        <p:txBody>
          <a:bodyPr wrap="square" rtlCol="0">
            <a:noAutofit/>
          </a:bodyPr>
          <a:lstStyle/>
          <a:p>
            <a:pPr algn="ctr"/>
            <a:r>
              <a:rPr lang="en-US" sz="6600" b="1" dirty="0"/>
              <a:t>Conclusions</a:t>
            </a:r>
          </a:p>
          <a:p>
            <a:pPr marL="857250" indent="-857250">
              <a:lnSpc>
                <a:spcPct val="150000"/>
              </a:lnSpc>
              <a:buFont typeface="Arial" panose="020B0604020202020204" pitchFamily="34" charset="0"/>
              <a:buChar char="•"/>
            </a:pPr>
            <a:r>
              <a:rPr lang="en-US" sz="4300" dirty="0"/>
              <a:t>Season, Year, and Lake do not account for enough variation in bacterial production (Figure 2).</a:t>
            </a:r>
          </a:p>
          <a:p>
            <a:pPr marL="857250" indent="-857250">
              <a:lnSpc>
                <a:spcPct val="150000"/>
              </a:lnSpc>
              <a:buFont typeface="Arial" panose="020B0604020202020204" pitchFamily="34" charset="0"/>
              <a:buChar char="•"/>
            </a:pPr>
            <a:r>
              <a:rPr lang="en-US" sz="4300" dirty="0"/>
              <a:t>Carbon quality varies across lakes (Figure 3), but trophic status modulates summer carbon quality.</a:t>
            </a:r>
          </a:p>
          <a:p>
            <a:pPr marL="857250" indent="-857250">
              <a:lnSpc>
                <a:spcPct val="150000"/>
              </a:lnSpc>
              <a:buFont typeface="Arial" panose="020B0604020202020204" pitchFamily="34" charset="0"/>
              <a:buChar char="•"/>
            </a:pPr>
            <a:r>
              <a:rPr lang="en-US" sz="4300" dirty="0"/>
              <a:t>Chlorophyll-a, Phosphorus, and dissolved organic carbon concentrations along with relative humification and season control bacterial production (Table 1).</a:t>
            </a:r>
          </a:p>
          <a:p>
            <a:pPr marL="857250" indent="-857250">
              <a:lnSpc>
                <a:spcPct val="150000"/>
              </a:lnSpc>
              <a:buFont typeface="Arial" panose="020B0604020202020204" pitchFamily="34" charset="0"/>
              <a:buChar char="•"/>
            </a:pPr>
            <a:r>
              <a:rPr lang="en-US" sz="4300" dirty="0"/>
              <a:t>Higher phytoplankton abundance in summer results in decrease in bacterial production, which may be a result of shifting grazing pressures (Figure 4).</a:t>
            </a:r>
          </a:p>
        </p:txBody>
      </p:sp>
      <p:sp>
        <p:nvSpPr>
          <p:cNvPr id="34" name="TextBox 33">
            <a:extLst>
              <a:ext uri="{FF2B5EF4-FFF2-40B4-BE49-F238E27FC236}">
                <a16:creationId xmlns:a16="http://schemas.microsoft.com/office/drawing/2014/main" id="{7FEB559F-495E-4EDF-C6CA-47F70A808998}"/>
              </a:ext>
            </a:extLst>
          </p:cNvPr>
          <p:cNvSpPr txBox="1"/>
          <p:nvPr/>
        </p:nvSpPr>
        <p:spPr>
          <a:xfrm rot="10800000" flipV="1">
            <a:off x="31307599" y="34341308"/>
            <a:ext cx="11957958" cy="4015365"/>
          </a:xfrm>
          <a:prstGeom prst="rect">
            <a:avLst/>
          </a:prstGeom>
          <a:solidFill>
            <a:schemeClr val="bg1"/>
          </a:solidFill>
          <a:ln>
            <a:noFill/>
          </a:ln>
          <a:effectLst>
            <a:softEdge rad="63500"/>
          </a:effectLst>
        </p:spPr>
        <p:txBody>
          <a:bodyPr wrap="square" rtlCol="0">
            <a:noAutofit/>
          </a:bodyPr>
          <a:lstStyle/>
          <a:p>
            <a:pPr algn="ctr"/>
            <a:r>
              <a:rPr lang="en-US" sz="6600" dirty="0"/>
              <a:t>Future Directions</a:t>
            </a:r>
          </a:p>
          <a:p>
            <a:pPr marL="571500" indent="-571500">
              <a:buFont typeface="Arial" panose="020B0604020202020204" pitchFamily="34" charset="0"/>
              <a:buChar char="•"/>
            </a:pPr>
            <a:r>
              <a:rPr lang="en-US" sz="4400" dirty="0"/>
              <a:t>Incorporate winter nutrient and primary production in linear regression model.</a:t>
            </a:r>
          </a:p>
          <a:p>
            <a:pPr marL="571500" indent="-571500">
              <a:buFont typeface="Arial" panose="020B0604020202020204" pitchFamily="34" charset="0"/>
              <a:buChar char="•"/>
            </a:pPr>
            <a:r>
              <a:rPr lang="en-US" sz="4400" dirty="0"/>
              <a:t>Account for seasonal physical parameters such as water temperature and light.</a:t>
            </a:r>
          </a:p>
        </p:txBody>
      </p:sp>
      <p:sp>
        <p:nvSpPr>
          <p:cNvPr id="35" name="TextBox 34">
            <a:extLst>
              <a:ext uri="{FF2B5EF4-FFF2-40B4-BE49-F238E27FC236}">
                <a16:creationId xmlns:a16="http://schemas.microsoft.com/office/drawing/2014/main" id="{B48E0CFB-53D2-DDDD-6762-4EFCA586A26F}"/>
              </a:ext>
            </a:extLst>
          </p:cNvPr>
          <p:cNvSpPr txBox="1"/>
          <p:nvPr/>
        </p:nvSpPr>
        <p:spPr>
          <a:xfrm>
            <a:off x="31307599" y="38883380"/>
            <a:ext cx="11957958" cy="4382178"/>
          </a:xfrm>
          <a:prstGeom prst="rect">
            <a:avLst/>
          </a:prstGeom>
          <a:solidFill>
            <a:schemeClr val="bg1"/>
          </a:solidFill>
          <a:ln>
            <a:noFill/>
          </a:ln>
          <a:effectLst>
            <a:softEdge rad="63500"/>
          </a:effectLst>
        </p:spPr>
        <p:txBody>
          <a:bodyPr wrap="square" rtlCol="0">
            <a:noAutofit/>
          </a:bodyPr>
          <a:lstStyle/>
          <a:p>
            <a:pPr algn="ctr"/>
            <a:r>
              <a:rPr lang="en-US" sz="4000" b="1" dirty="0"/>
              <a:t>Acknowledgements</a:t>
            </a:r>
          </a:p>
          <a:p>
            <a:r>
              <a:rPr lang="en-US" kern="100" dirty="0">
                <a:latin typeface="Aptos" panose="020B0004020202020204" pitchFamily="34" charset="0"/>
                <a:ea typeface="Aptos" panose="020B0004020202020204" pitchFamily="34" charset="0"/>
                <a:cs typeface="Times New Roman" panose="02020603050405020304" pitchFamily="18" charset="0"/>
              </a:rPr>
              <a:t>We would like to thank Maci Quintanilla, Garrett </a:t>
            </a:r>
            <a:r>
              <a:rPr lang="en-US" kern="100" dirty="0" err="1">
                <a:latin typeface="Aptos" panose="020B0004020202020204" pitchFamily="34" charset="0"/>
                <a:ea typeface="Aptos" panose="020B0004020202020204" pitchFamily="34" charset="0"/>
                <a:cs typeface="Times New Roman" panose="02020603050405020304" pitchFamily="18" charset="0"/>
              </a:rPr>
              <a:t>Lukosavich</a:t>
            </a:r>
            <a:r>
              <a:rPr lang="en-US" kern="100" dirty="0">
                <a:latin typeface="Aptos" panose="020B0004020202020204" pitchFamily="34" charset="0"/>
                <a:ea typeface="Aptos" panose="020B0004020202020204" pitchFamily="34" charset="0"/>
                <a:cs typeface="Times New Roman" panose="02020603050405020304" pitchFamily="18" charset="0"/>
              </a:rPr>
              <a:t>, Mitch Kehne, Allen Cureton, Mari Leland, K.M. Shafi, and An Nguyen for assistance with sample collection, the Great Lakes Research Center for providing logistical and financial support, and the Great Lakes Winter Network for support. Special thanks to the Winter Grab network for participating in sample collection. This work is supported by a Michigan Sea Grant award to TVM (SUBK00020867).</a:t>
            </a:r>
            <a:endParaRPr lang="en-US" sz="3200" dirty="0"/>
          </a:p>
          <a:p>
            <a:pPr algn="ctr"/>
            <a:r>
              <a:rPr lang="en-US" sz="4000" b="1" dirty="0"/>
              <a:t>Literature Cited</a:t>
            </a:r>
          </a:p>
          <a:p>
            <a:r>
              <a:rPr lang="en-US" sz="1600" dirty="0">
                <a:effectLst/>
              </a:rPr>
              <a:t>1. </a:t>
            </a:r>
            <a:r>
              <a:rPr lang="en-US" sz="1600" dirty="0" err="1">
                <a:effectLst/>
              </a:rPr>
              <a:t>Ozersky</a:t>
            </a:r>
            <a:r>
              <a:rPr lang="en-US" sz="1600" dirty="0">
                <a:effectLst/>
              </a:rPr>
              <a:t>, T., </a:t>
            </a:r>
            <a:r>
              <a:rPr lang="en-US" sz="1600" dirty="0" err="1">
                <a:effectLst/>
              </a:rPr>
              <a:t>Bramburger</a:t>
            </a:r>
            <a:r>
              <a:rPr lang="en-US" sz="1600" dirty="0">
                <a:effectLst/>
              </a:rPr>
              <a:t>, A. J., Elgin, A. K., Vanderploeg, H. A., Wang, J., Austin, J. A., Carrick, H. J., </a:t>
            </a:r>
            <a:r>
              <a:rPr lang="en-US" sz="1600" dirty="0" err="1">
                <a:effectLst/>
              </a:rPr>
              <a:t>Chavarie</a:t>
            </a:r>
            <a:r>
              <a:rPr lang="en-US" sz="1600" dirty="0">
                <a:effectLst/>
              </a:rPr>
              <a:t>, L., Depew, D. C., Fisk, A. T., Hampton, S. E., Hinchey, E. K., North, R. L., Wells, M. G., </a:t>
            </a:r>
            <a:r>
              <a:rPr lang="en-US" sz="1600" dirty="0" err="1">
                <a:effectLst/>
              </a:rPr>
              <a:t>Xenopoulos</a:t>
            </a:r>
            <a:r>
              <a:rPr lang="en-US" sz="1600" dirty="0">
                <a:effectLst/>
              </a:rPr>
              <a:t>, M. A., Coleman, M. L., Duhaime, M. B., Fujisaki-</a:t>
            </a:r>
            <a:r>
              <a:rPr lang="en-US" sz="1600" dirty="0" err="1">
                <a:effectLst/>
              </a:rPr>
              <a:t>Manome</a:t>
            </a:r>
            <a:r>
              <a:rPr lang="en-US" sz="1600" dirty="0">
                <a:effectLst/>
              </a:rPr>
              <a:t>, A., McKay, R. M., … </a:t>
            </a:r>
            <a:r>
              <a:rPr lang="en-US" sz="1600" dirty="0" err="1">
                <a:effectLst/>
              </a:rPr>
              <a:t>Zastepa</a:t>
            </a:r>
            <a:r>
              <a:rPr lang="en-US" sz="1600" dirty="0">
                <a:effectLst/>
              </a:rPr>
              <a:t>, A. (2021). The Changing Face of Winter: Lessons and Questions From the Laurentian Great Lakes. </a:t>
            </a:r>
            <a:r>
              <a:rPr lang="en-US" sz="1600" i="1" dirty="0">
                <a:effectLst/>
              </a:rPr>
              <a:t>Journal of Geophysical Research: </a:t>
            </a:r>
            <a:r>
              <a:rPr lang="en-US" sz="1600" i="1" dirty="0" err="1">
                <a:effectLst/>
              </a:rPr>
              <a:t>Biogeosciences</a:t>
            </a:r>
            <a:r>
              <a:rPr lang="en-US" sz="1600" dirty="0">
                <a:effectLst/>
              </a:rPr>
              <a:t>, </a:t>
            </a:r>
            <a:r>
              <a:rPr lang="en-US" sz="1600" i="1" dirty="0">
                <a:effectLst/>
              </a:rPr>
              <a:t>126</a:t>
            </a:r>
            <a:r>
              <a:rPr lang="en-US" sz="1600" dirty="0">
                <a:effectLst/>
              </a:rPr>
              <a:t>(6), e2021JG006247. </a:t>
            </a:r>
            <a:r>
              <a:rPr lang="en-US" sz="1600" dirty="0">
                <a:effectLst/>
                <a:hlinkClick r:id="rId11"/>
              </a:rPr>
              <a:t>https://doi.org/10.1029/2021JG006247</a:t>
            </a:r>
            <a:endParaRPr lang="en-US" sz="1600" dirty="0">
              <a:effectLst/>
            </a:endParaRPr>
          </a:p>
          <a:p>
            <a:r>
              <a:rPr lang="en-US" sz="1600" dirty="0"/>
              <a:t>2. Hébert, M.-P., Beisner, B. E., Rautio, M., &amp; </a:t>
            </a:r>
            <a:r>
              <a:rPr lang="en-US" sz="1600" dirty="0" err="1"/>
              <a:t>Fussmann</a:t>
            </a:r>
            <a:r>
              <a:rPr lang="en-US" sz="1600" dirty="0"/>
              <a:t>, G. F. (2021). Warming winters in lakes: Later ice onset promotes consumer overwintering and shapes springtime planktonic food webs. </a:t>
            </a:r>
            <a:r>
              <a:rPr lang="en-US" sz="1600" i="1" dirty="0"/>
              <a:t>Proceedings of the National Academy of Sciences</a:t>
            </a:r>
            <a:r>
              <a:rPr lang="en-US" sz="1600" dirty="0"/>
              <a:t>, </a:t>
            </a:r>
            <a:r>
              <a:rPr lang="en-US" sz="1600" i="1" dirty="0"/>
              <a:t>118</a:t>
            </a:r>
            <a:r>
              <a:rPr lang="en-US" sz="1600" dirty="0"/>
              <a:t>(48), e2114840118. </a:t>
            </a:r>
            <a:r>
              <a:rPr lang="en-US" sz="1600" dirty="0">
                <a:hlinkClick r:id="rId12"/>
              </a:rPr>
              <a:t>https://doi.org/10.1073/pnas.2114840118</a:t>
            </a:r>
            <a:endParaRPr lang="en-US" sz="1600" dirty="0"/>
          </a:p>
          <a:p>
            <a:endParaRPr lang="en-US" sz="2800" dirty="0"/>
          </a:p>
          <a:p>
            <a:pPr algn="ctr"/>
            <a:endParaRPr lang="en-US" sz="3600" dirty="0"/>
          </a:p>
        </p:txBody>
      </p:sp>
    </p:spTree>
    <p:extLst>
      <p:ext uri="{BB962C8B-B14F-4D97-AF65-F5344CB8AC3E}">
        <p14:creationId xmlns:p14="http://schemas.microsoft.com/office/powerpoint/2010/main" val="2002613377"/>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1337</TotalTime>
  <Words>862</Words>
  <Application>Microsoft Office PowerPoint</Application>
  <PresentationFormat>Custom</PresentationFormat>
  <Paragraphs>39</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Aptos Display</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Connor OLoughlin</dc:creator>
  <cp:lastModifiedBy>Connor OLoughlin</cp:lastModifiedBy>
  <cp:revision>3</cp:revision>
  <dcterms:created xsi:type="dcterms:W3CDTF">2025-05-19T00:14:23Z</dcterms:created>
  <dcterms:modified xsi:type="dcterms:W3CDTF">2025-05-23T04:19:07Z</dcterms:modified>
</cp:coreProperties>
</file>